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473" r:id="rId2"/>
    <p:sldId id="517" r:id="rId3"/>
    <p:sldId id="508" r:id="rId4"/>
    <p:sldId id="534" r:id="rId5"/>
    <p:sldId id="535" r:id="rId6"/>
    <p:sldId id="510" r:id="rId7"/>
    <p:sldId id="518" r:id="rId8"/>
    <p:sldId id="520" r:id="rId9"/>
    <p:sldId id="521" r:id="rId10"/>
    <p:sldId id="525" r:id="rId11"/>
    <p:sldId id="527" r:id="rId12"/>
    <p:sldId id="529" r:id="rId13"/>
    <p:sldId id="530" r:id="rId14"/>
    <p:sldId id="532" r:id="rId15"/>
    <p:sldId id="531" r:id="rId16"/>
    <p:sldId id="524" r:id="rId17"/>
    <p:sldId id="533" r:id="rId18"/>
    <p:sldId id="537" r:id="rId19"/>
    <p:sldId id="538" r:id="rId20"/>
    <p:sldId id="539" r:id="rId21"/>
    <p:sldId id="536" r:id="rId22"/>
    <p:sldId id="509" r:id="rId23"/>
    <p:sldId id="480" r:id="rId24"/>
    <p:sldId id="519" r:id="rId25"/>
  </p:sldIdLst>
  <p:sldSz cx="9144000" cy="6858000" type="screen4x3"/>
  <p:notesSz cx="7010400" cy="9223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581"/>
    <a:srgbClr val="2E701E"/>
    <a:srgbClr val="AEB4C0"/>
    <a:srgbClr val="B85741"/>
    <a:srgbClr val="97CE8B"/>
    <a:srgbClr val="2E621C"/>
    <a:srgbClr val="27601A"/>
    <a:srgbClr val="004B31"/>
    <a:srgbClr val="3D581C"/>
    <a:srgbClr val="C8E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0" autoAdjust="0"/>
    <p:restoredTop sz="94316" autoAdjust="0"/>
  </p:normalViewPr>
  <p:slideViewPr>
    <p:cSldViewPr>
      <p:cViewPr>
        <p:scale>
          <a:sx n="73" d="100"/>
          <a:sy n="73" d="100"/>
        </p:scale>
        <p:origin x="-1236" y="-72"/>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0"/>
    </p:cViewPr>
  </p:sorterViewPr>
  <p:notesViewPr>
    <p:cSldViewPr>
      <p:cViewPr varScale="1">
        <p:scale>
          <a:sx n="52" d="100"/>
          <a:sy n="52" d="100"/>
        </p:scale>
        <p:origin x="-2868" y="-108"/>
      </p:cViewPr>
      <p:guideLst>
        <p:guide orient="horz" pos="2905"/>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0559"/>
          </a:xfrm>
          <a:prstGeom prst="rect">
            <a:avLst/>
          </a:prstGeom>
        </p:spPr>
        <p:txBody>
          <a:bodyPr vert="horz" lIns="87746" tIns="43873" rIns="87746" bIns="43873" rtlCol="0"/>
          <a:lstStyle>
            <a:lvl1pPr algn="l">
              <a:defRPr sz="1200"/>
            </a:lvl1pPr>
          </a:lstStyle>
          <a:p>
            <a:endParaRPr lang="en-US" dirty="0"/>
          </a:p>
        </p:txBody>
      </p:sp>
      <p:sp>
        <p:nvSpPr>
          <p:cNvPr id="3" name="Date Placeholder 2"/>
          <p:cNvSpPr>
            <a:spLocks noGrp="1"/>
          </p:cNvSpPr>
          <p:nvPr>
            <p:ph type="dt" sz="quarter" idx="1"/>
          </p:nvPr>
        </p:nvSpPr>
        <p:spPr>
          <a:xfrm>
            <a:off x="3970734" y="0"/>
            <a:ext cx="3038145" cy="460559"/>
          </a:xfrm>
          <a:prstGeom prst="rect">
            <a:avLst/>
          </a:prstGeom>
        </p:spPr>
        <p:txBody>
          <a:bodyPr vert="horz" lIns="87746" tIns="43873" rIns="87746" bIns="43873" rtlCol="0"/>
          <a:lstStyle>
            <a:lvl1pPr algn="r">
              <a:defRPr sz="1200"/>
            </a:lvl1pPr>
          </a:lstStyle>
          <a:p>
            <a:fld id="{74988028-4C33-4C37-AD15-7544DD864F16}" type="datetimeFigureOut">
              <a:rPr lang="en-US" smtClean="0"/>
              <a:pPr/>
              <a:t>9/10/2015</a:t>
            </a:fld>
            <a:endParaRPr lang="en-US" dirty="0"/>
          </a:p>
        </p:txBody>
      </p:sp>
      <p:sp>
        <p:nvSpPr>
          <p:cNvPr id="4" name="Footer Placeholder 3"/>
          <p:cNvSpPr>
            <a:spLocks noGrp="1"/>
          </p:cNvSpPr>
          <p:nvPr>
            <p:ph type="ftr" sz="quarter" idx="2"/>
          </p:nvPr>
        </p:nvSpPr>
        <p:spPr>
          <a:xfrm>
            <a:off x="0" y="8761292"/>
            <a:ext cx="3038145" cy="460559"/>
          </a:xfrm>
          <a:prstGeom prst="rect">
            <a:avLst/>
          </a:prstGeom>
        </p:spPr>
        <p:txBody>
          <a:bodyPr vert="horz" lIns="87746" tIns="43873" rIns="87746" bIns="43873"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734" y="8761292"/>
            <a:ext cx="3038145" cy="460559"/>
          </a:xfrm>
          <a:prstGeom prst="rect">
            <a:avLst/>
          </a:prstGeom>
        </p:spPr>
        <p:txBody>
          <a:bodyPr vert="horz" lIns="87746" tIns="43873" rIns="87746" bIns="43873" rtlCol="0" anchor="b"/>
          <a:lstStyle>
            <a:lvl1pPr algn="r">
              <a:defRPr sz="1200"/>
            </a:lvl1pPr>
          </a:lstStyle>
          <a:p>
            <a:fld id="{11172ECE-E30E-4934-BD5D-223353158D7B}" type="slidenum">
              <a:rPr lang="en-US" smtClean="0"/>
              <a:pPr/>
              <a:t>‹#›</a:t>
            </a:fld>
            <a:endParaRPr lang="en-US" dirty="0"/>
          </a:p>
        </p:txBody>
      </p:sp>
    </p:spTree>
    <p:extLst>
      <p:ext uri="{BB962C8B-B14F-4D97-AF65-F5344CB8AC3E}">
        <p14:creationId xmlns:p14="http://schemas.microsoft.com/office/powerpoint/2010/main" val="478095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169"/>
          </a:xfrm>
          <a:prstGeom prst="rect">
            <a:avLst/>
          </a:prstGeom>
        </p:spPr>
        <p:txBody>
          <a:bodyPr vert="horz" lIns="92756" tIns="46378" rIns="92756" bIns="46378" rtlCol="0"/>
          <a:lstStyle>
            <a:lvl1pPr algn="l">
              <a:defRPr sz="1200"/>
            </a:lvl1pPr>
          </a:lstStyle>
          <a:p>
            <a:endParaRPr lang="en-US" dirty="0"/>
          </a:p>
        </p:txBody>
      </p:sp>
      <p:sp>
        <p:nvSpPr>
          <p:cNvPr id="3" name="Date Placeholder 2"/>
          <p:cNvSpPr>
            <a:spLocks noGrp="1"/>
          </p:cNvSpPr>
          <p:nvPr>
            <p:ph type="dt" idx="1"/>
          </p:nvPr>
        </p:nvSpPr>
        <p:spPr>
          <a:xfrm>
            <a:off x="3970938" y="0"/>
            <a:ext cx="3037840" cy="461169"/>
          </a:xfrm>
          <a:prstGeom prst="rect">
            <a:avLst/>
          </a:prstGeom>
        </p:spPr>
        <p:txBody>
          <a:bodyPr vert="horz" lIns="92756" tIns="46378" rIns="92756" bIns="46378" rtlCol="0"/>
          <a:lstStyle>
            <a:lvl1pPr algn="r">
              <a:defRPr sz="1200"/>
            </a:lvl1pPr>
          </a:lstStyle>
          <a:p>
            <a:fld id="{300A85BD-AA04-47CA-AD73-5E7354577EA2}" type="datetimeFigureOut">
              <a:rPr lang="en-US" smtClean="0"/>
              <a:pPr/>
              <a:t>9/10/2015</a:t>
            </a:fld>
            <a:endParaRPr lang="en-US" dirty="0"/>
          </a:p>
        </p:txBody>
      </p:sp>
      <p:sp>
        <p:nvSpPr>
          <p:cNvPr id="4" name="Slide Image Placeholder 3"/>
          <p:cNvSpPr>
            <a:spLocks noGrp="1" noRot="1" noChangeAspect="1"/>
          </p:cNvSpPr>
          <p:nvPr>
            <p:ph type="sldImg" idx="2"/>
          </p:nvPr>
        </p:nvSpPr>
        <p:spPr>
          <a:xfrm>
            <a:off x="1200150" y="692150"/>
            <a:ext cx="4610100" cy="3459163"/>
          </a:xfrm>
          <a:prstGeom prst="rect">
            <a:avLst/>
          </a:prstGeom>
          <a:noFill/>
          <a:ln w="12700">
            <a:solidFill>
              <a:prstClr val="black"/>
            </a:solidFill>
          </a:ln>
        </p:spPr>
        <p:txBody>
          <a:bodyPr vert="horz" lIns="92756" tIns="46378" rIns="92756" bIns="46378" rtlCol="0" anchor="ctr"/>
          <a:lstStyle/>
          <a:p>
            <a:endParaRPr lang="en-US" dirty="0"/>
          </a:p>
        </p:txBody>
      </p:sp>
      <p:sp>
        <p:nvSpPr>
          <p:cNvPr id="5" name="Notes Placeholder 4"/>
          <p:cNvSpPr>
            <a:spLocks noGrp="1"/>
          </p:cNvSpPr>
          <p:nvPr>
            <p:ph type="body" sz="quarter" idx="3"/>
          </p:nvPr>
        </p:nvSpPr>
        <p:spPr>
          <a:xfrm>
            <a:off x="701040" y="4381103"/>
            <a:ext cx="5608320" cy="4150519"/>
          </a:xfrm>
          <a:prstGeom prst="rect">
            <a:avLst/>
          </a:prstGeom>
        </p:spPr>
        <p:txBody>
          <a:bodyPr vert="horz" lIns="92756" tIns="46378" rIns="92756" bIns="4637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60606"/>
            <a:ext cx="3037840" cy="461169"/>
          </a:xfrm>
          <a:prstGeom prst="rect">
            <a:avLst/>
          </a:prstGeom>
        </p:spPr>
        <p:txBody>
          <a:bodyPr vert="horz" lIns="92756" tIns="46378" rIns="92756" bIns="4637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60606"/>
            <a:ext cx="3037840" cy="461169"/>
          </a:xfrm>
          <a:prstGeom prst="rect">
            <a:avLst/>
          </a:prstGeom>
        </p:spPr>
        <p:txBody>
          <a:bodyPr vert="horz" lIns="92756" tIns="46378" rIns="92756" bIns="46378" rtlCol="0" anchor="b"/>
          <a:lstStyle>
            <a:lvl1pPr algn="r">
              <a:defRPr sz="1200"/>
            </a:lvl1pPr>
          </a:lstStyle>
          <a:p>
            <a:fld id="{3A922A33-453D-43C5-8AD4-9B34BB97C1B0}" type="slidenum">
              <a:rPr lang="en-US" smtClean="0"/>
              <a:pPr/>
              <a:t>‹#›</a:t>
            </a:fld>
            <a:endParaRPr lang="en-US" dirty="0"/>
          </a:p>
        </p:txBody>
      </p:sp>
    </p:spTree>
    <p:extLst>
      <p:ext uri="{BB962C8B-B14F-4D97-AF65-F5344CB8AC3E}">
        <p14:creationId xmlns:p14="http://schemas.microsoft.com/office/powerpoint/2010/main" val="3722775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922A33-453D-43C5-8AD4-9B34BB97C1B0}"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922A33-453D-43C5-8AD4-9B34BB97C1B0}" type="slidenum">
              <a:rPr lang="en-US" smtClean="0"/>
              <a:pPr/>
              <a:t>2</a:t>
            </a:fld>
            <a:endParaRPr lang="en-US" dirty="0"/>
          </a:p>
        </p:txBody>
      </p:sp>
    </p:spTree>
    <p:extLst>
      <p:ext uri="{BB962C8B-B14F-4D97-AF65-F5344CB8AC3E}">
        <p14:creationId xmlns:p14="http://schemas.microsoft.com/office/powerpoint/2010/main" val="346686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3F599-7354-4587-A80A-CDEA8337DDA0}" type="slidenum">
              <a:rPr lang="en-US" smtClean="0"/>
              <a:pPr/>
              <a:t>6</a:t>
            </a:fld>
            <a:endParaRPr lang="en-US"/>
          </a:p>
        </p:txBody>
      </p:sp>
    </p:spTree>
    <p:extLst>
      <p:ext uri="{BB962C8B-B14F-4D97-AF65-F5344CB8AC3E}">
        <p14:creationId xmlns:p14="http://schemas.microsoft.com/office/powerpoint/2010/main" val="3680077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3F599-7354-4587-A80A-CDEA8337DDA0}" type="slidenum">
              <a:rPr lang="en-US" smtClean="0"/>
              <a:pPr/>
              <a:t>8</a:t>
            </a:fld>
            <a:endParaRPr lang="en-US"/>
          </a:p>
        </p:txBody>
      </p:sp>
    </p:spTree>
    <p:extLst>
      <p:ext uri="{BB962C8B-B14F-4D97-AF65-F5344CB8AC3E}">
        <p14:creationId xmlns:p14="http://schemas.microsoft.com/office/powerpoint/2010/main" val="3680077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3F599-7354-4587-A80A-CDEA8337DDA0}" type="slidenum">
              <a:rPr lang="en-US" smtClean="0"/>
              <a:pPr/>
              <a:t>9</a:t>
            </a:fld>
            <a:endParaRPr lang="en-US"/>
          </a:p>
        </p:txBody>
      </p:sp>
    </p:spTree>
    <p:extLst>
      <p:ext uri="{BB962C8B-B14F-4D97-AF65-F5344CB8AC3E}">
        <p14:creationId xmlns:p14="http://schemas.microsoft.com/office/powerpoint/2010/main" val="368007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3F599-7354-4587-A80A-CDEA8337DDA0}" type="slidenum">
              <a:rPr lang="en-US" smtClean="0"/>
              <a:pPr/>
              <a:t>10</a:t>
            </a:fld>
            <a:endParaRPr lang="en-US"/>
          </a:p>
        </p:txBody>
      </p:sp>
    </p:spTree>
    <p:extLst>
      <p:ext uri="{BB962C8B-B14F-4D97-AF65-F5344CB8AC3E}">
        <p14:creationId xmlns:p14="http://schemas.microsoft.com/office/powerpoint/2010/main" val="3680077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922A33-453D-43C5-8AD4-9B34BB97C1B0}" type="slidenum">
              <a:rPr lang="en-US" smtClean="0"/>
              <a:pPr/>
              <a:t>21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3F599-7354-4587-A80A-CDEA8337DDA0}" type="slidenum">
              <a:rPr lang="en-US" smtClean="0"/>
              <a:pPr/>
              <a:t>22</a:t>
            </a:fld>
            <a:endParaRPr lang="en-US"/>
          </a:p>
        </p:txBody>
      </p:sp>
    </p:spTree>
    <p:extLst>
      <p:ext uri="{BB962C8B-B14F-4D97-AF65-F5344CB8AC3E}">
        <p14:creationId xmlns:p14="http://schemas.microsoft.com/office/powerpoint/2010/main" val="3680077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3F599-7354-4587-A80A-CDEA8337DDA0}" type="slidenum">
              <a:rPr lang="en-US" smtClean="0"/>
              <a:pPr/>
              <a:t>24</a:t>
            </a:fld>
            <a:endParaRPr lang="en-US"/>
          </a:p>
        </p:txBody>
      </p:sp>
    </p:spTree>
    <p:extLst>
      <p:ext uri="{BB962C8B-B14F-4D97-AF65-F5344CB8AC3E}">
        <p14:creationId xmlns:p14="http://schemas.microsoft.com/office/powerpoint/2010/main" val="3680077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w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 name="Rectangle 17"/>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Picture1.jpg"/>
          <p:cNvPicPr>
            <a:picLocks noChangeAspect="1"/>
          </p:cNvPicPr>
          <p:nvPr userDrawn="1"/>
        </p:nvPicPr>
        <p:blipFill rotWithShape="1">
          <a:blip r:embed="rId2" cstate="print"/>
          <a:srcRect t="24026" b="28197"/>
          <a:stretch/>
        </p:blipFill>
        <p:spPr>
          <a:xfrm>
            <a:off x="0" y="2086087"/>
            <a:ext cx="9144000" cy="3276601"/>
          </a:xfrm>
          <a:prstGeom prst="rect">
            <a:avLst/>
          </a:prstGeom>
        </p:spPr>
      </p:pic>
      <p:sp>
        <p:nvSpPr>
          <p:cNvPr id="15" name="Rectangle 14"/>
          <p:cNvSpPr/>
          <p:nvPr userDrawn="1"/>
        </p:nvSpPr>
        <p:spPr>
          <a:xfrm>
            <a:off x="0" y="5257800"/>
            <a:ext cx="9144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152400" y="381000"/>
            <a:ext cx="9448800" cy="1676400"/>
          </a:xfrm>
          <a:prstGeom prst="rect">
            <a:avLst/>
          </a:prstGeom>
          <a:solidFill>
            <a:srgbClr val="005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0" y="609601"/>
            <a:ext cx="9144000" cy="685799"/>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1295400"/>
            <a:ext cx="9144000" cy="1752600"/>
          </a:xfrm>
        </p:spPr>
        <p:txBody>
          <a:bodyPr/>
          <a:lstStyle>
            <a:lvl1pPr marL="0" indent="0" algn="ctr">
              <a:buNone/>
              <a:defRPr>
                <a:solidFill>
                  <a:srgbClr val="F6770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19" name="Straight Connector 18"/>
          <p:cNvCxnSpPr/>
          <p:nvPr userDrawn="1"/>
        </p:nvCxnSpPr>
        <p:spPr>
          <a:xfrm>
            <a:off x="0" y="381000"/>
            <a:ext cx="9144000" cy="0"/>
          </a:xfrm>
          <a:prstGeom prst="line">
            <a:avLst/>
          </a:prstGeom>
          <a:ln w="38100">
            <a:solidFill>
              <a:srgbClr val="97CE8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0" y="2057400"/>
            <a:ext cx="9144000" cy="0"/>
          </a:xfrm>
          <a:prstGeom prst="line">
            <a:avLst/>
          </a:prstGeom>
          <a:ln w="57150">
            <a:solidFill>
              <a:srgbClr val="97CE8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5257800"/>
            <a:ext cx="9144000" cy="0"/>
          </a:xfrm>
          <a:prstGeom prst="line">
            <a:avLst/>
          </a:prstGeom>
          <a:ln w="57150">
            <a:solidFill>
              <a:srgbClr val="97CE8B"/>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3567" y="5334000"/>
            <a:ext cx="3456840" cy="127635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8730ED1-386E-4AB0-8F33-45AA8D8A297D}" type="datetime1">
              <a:rPr lang="en-US" smtClean="0"/>
              <a:pPr/>
              <a:t>9/10/2015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000" y="5486400"/>
            <a:ext cx="690451" cy="735330"/>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891CC3F-8125-49C3-8503-BC43FCAA5901}" type="datetime1">
              <a:rPr lang="en-US" smtClean="0"/>
              <a:pPr/>
              <a:t>9/10/2015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2D4B15-ED2D-4918-933B-3AD07EA2702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ectangle 9"/>
          <p:cNvSpPr/>
          <p:nvPr userDrawn="1"/>
        </p:nvSpPr>
        <p:spPr>
          <a:xfrm>
            <a:off x="3313" y="0"/>
            <a:ext cx="5330687" cy="1828800"/>
          </a:xfrm>
          <a:prstGeom prst="rect">
            <a:avLst/>
          </a:prstGeom>
          <a:solidFill>
            <a:srgbClr val="005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34000" y="0"/>
            <a:ext cx="3810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0" y="304800"/>
            <a:ext cx="5867400" cy="1371600"/>
          </a:xfrm>
        </p:spPr>
        <p:txBody>
          <a:bodyPr/>
          <a:lstStyle>
            <a:lvl1pPr>
              <a:defRPr>
                <a:solidFill>
                  <a:schemeClr val="bg1"/>
                </a:solidFill>
              </a:defRPr>
            </a:lvl1pPr>
          </a:lstStyle>
          <a:p>
            <a:r>
              <a:rPr lang="en-US" dirty="0" smtClean="0"/>
              <a:t>Click to edit Master title style</a:t>
            </a:r>
            <a:endParaRPr lang="en-US" dirty="0"/>
          </a:p>
        </p:txBody>
      </p:sp>
      <p:cxnSp>
        <p:nvCxnSpPr>
          <p:cNvPr id="20" name="Straight Connector 19"/>
          <p:cNvCxnSpPr/>
          <p:nvPr userDrawn="1"/>
        </p:nvCxnSpPr>
        <p:spPr>
          <a:xfrm>
            <a:off x="0" y="1828800"/>
            <a:ext cx="9144000" cy="0"/>
          </a:xfrm>
          <a:prstGeom prst="line">
            <a:avLst/>
          </a:prstGeom>
          <a:ln w="57150">
            <a:solidFill>
              <a:srgbClr val="94CA5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334000" y="0"/>
            <a:ext cx="0" cy="1828800"/>
          </a:xfrm>
          <a:prstGeom prst="line">
            <a:avLst/>
          </a:prstGeom>
          <a:ln w="57150">
            <a:solidFill>
              <a:srgbClr val="94CA53"/>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44373"/>
          <a:stretch/>
        </p:blipFill>
        <p:spPr>
          <a:xfrm>
            <a:off x="5620871" y="247650"/>
            <a:ext cx="1922929" cy="1276350"/>
          </a:xfrm>
          <a:prstGeom prst="rect">
            <a:avLst/>
          </a:prstGeom>
          <a:effectLst>
            <a:outerShdw blurRad="50800" dist="38100" dir="2700000" algn="tl" rotWithShape="0">
              <a:prstClr val="black">
                <a:alpha val="40000"/>
              </a:prstClr>
            </a:outerShdw>
          </a:effectLst>
        </p:spPr>
      </p:pic>
      <p:pic>
        <p:nvPicPr>
          <p:cNvPr id="12" name="Picture 2" descr="C:\Users\fmoon\Downloads\THMPR.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837" r="2920"/>
          <a:stretch/>
        </p:blipFill>
        <p:spPr bwMode="auto">
          <a:xfrm>
            <a:off x="3312" y="1842246"/>
            <a:ext cx="9140687" cy="50157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7239000" y="883944"/>
            <a:ext cx="457200" cy="411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96200" y="396288"/>
            <a:ext cx="1058886" cy="1127712"/>
          </a:xfrm>
          <a:prstGeom prst="rect">
            <a:avLst/>
          </a:prstGeom>
        </p:spPr>
      </p:pic>
    </p:spTree>
    <p:extLst>
      <p:ext uri="{BB962C8B-B14F-4D97-AF65-F5344CB8AC3E}">
        <p14:creationId xmlns:p14="http://schemas.microsoft.com/office/powerpoint/2010/main" val="40887275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evel 1 bullets lis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86824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7010400" cy="762000"/>
          </a:xfrm>
          <a:prstGeom prst="rect">
            <a:avLst/>
          </a:prstGeom>
        </p:spPr>
        <p:txBody>
          <a:bodyPr>
            <a:normAutofit/>
          </a:bodyPr>
          <a:lstStyle>
            <a:lvl1pPr>
              <a:defRPr sz="3800">
                <a:latin typeface="Times New Roman" pitchFamily="18" charset="0"/>
                <a:cs typeface="Times New Roman" pitchFamily="18"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553200" y="6356350"/>
            <a:ext cx="2133600" cy="365125"/>
          </a:xfrm>
          <a:prstGeom prst="rect">
            <a:avLst/>
          </a:prstGeom>
        </p:spPr>
        <p:txBody>
          <a:bodyPr/>
          <a:lstStyle/>
          <a:p>
            <a:fld id="{3A280B96-585F-4579-941E-A66508F3427B}" type="datetime1">
              <a:rPr lang="en-US" smtClean="0"/>
              <a:pPr/>
              <a:t>9/10/2015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 y="6537325"/>
            <a:ext cx="2133600" cy="244475"/>
          </a:xfrm>
          <a:prstGeom prst="rect">
            <a:avLst/>
          </a:prstGeom>
        </p:spPr>
        <p:txBody>
          <a:bodyPr/>
          <a:lstStyle>
            <a:lvl1pPr>
              <a:defRPr sz="1000" i="1"/>
            </a:lvl1pPr>
          </a:lstStyle>
          <a:p>
            <a:r>
              <a:rPr lang="en-US" dirty="0" smtClean="0"/>
              <a:t>Slide #</a:t>
            </a:r>
            <a:fld id="{542D4B15-ED2D-4918-933B-3AD07EA2702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C32DD23-25F3-4950-93B0-5A8E5A30C4C5}" type="datetime1">
              <a:rPr lang="en-US" smtClean="0"/>
              <a:pPr/>
              <a:t>9/10/2015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2D4B15-ED2D-4918-933B-3AD07EA2702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FB8E01A-0EFC-49CD-A9D9-B35C4B244B3C}" type="datetime1">
              <a:rPr lang="en-US" smtClean="0"/>
              <a:pPr/>
              <a:t>9/10/2015</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2D4B15-ED2D-4918-933B-3AD07EA2702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2E568D7-B893-490D-B489-2A5E62B8681C}" type="datetime1">
              <a:rPr lang="en-US" smtClean="0"/>
              <a:pPr/>
              <a:t>9/10/2015</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542D4B15-ED2D-4918-933B-3AD07EA2702F}"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7086600" cy="762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84016C7-F46C-4324-B76A-A9C150F8F190}" type="datetime1">
              <a:rPr lang="en-US" smtClean="0"/>
              <a:pPr/>
              <a:t>9/10/2015</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542D4B15-ED2D-4918-933B-3AD07EA2702F}"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6C731D1-C494-44E7-A830-C5755E62157F}" type="datetime1">
              <a:rPr lang="en-US" smtClean="0"/>
              <a:pPr/>
              <a:t>9/10/2015</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542D4B15-ED2D-4918-933B-3AD07EA2702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87F2A7C-41F1-4099-8B92-21BDE334040D}" type="datetime1">
              <a:rPr lang="en-US" smtClean="0"/>
              <a:pPr/>
              <a:t>9/10/2015</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2D4B15-ED2D-4918-933B-3AD07EA2702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617308F-3DAE-45F1-A8FF-8CD217DDC6A2}" type="datetime1">
              <a:rPr lang="en-US" smtClean="0"/>
              <a:pPr/>
              <a:t>9/10/2015</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42D4B15-ED2D-4918-933B-3AD07EA2702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Rectangle 11"/>
          <p:cNvSpPr/>
          <p:nvPr userDrawn="1"/>
        </p:nvSpPr>
        <p:spPr>
          <a:xfrm>
            <a:off x="1905000" y="0"/>
            <a:ext cx="7239000" cy="1143000"/>
          </a:xfrm>
          <a:prstGeom prst="rect">
            <a:avLst/>
          </a:prstGeom>
          <a:solidFill>
            <a:srgbClr val="005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Placeholder 1"/>
          <p:cNvSpPr>
            <a:spLocks noGrp="1"/>
          </p:cNvSpPr>
          <p:nvPr>
            <p:ph type="title"/>
          </p:nvPr>
        </p:nvSpPr>
        <p:spPr>
          <a:xfrm>
            <a:off x="1981200" y="152400"/>
            <a:ext cx="6248400"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pic>
        <p:nvPicPr>
          <p:cNvPr id="15" name="Picture 1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298183" y="6096000"/>
            <a:ext cx="1857408" cy="685800"/>
          </a:xfrm>
          <a:prstGeom prst="rect">
            <a:avLst/>
          </a:prstGeom>
          <a:noFill/>
        </p:spPr>
      </p:pic>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307991" y="6211111"/>
            <a:ext cx="607409" cy="646890"/>
          </a:xfrm>
          <a:prstGeom prst="rect">
            <a:avLst/>
          </a:prstGeom>
        </p:spPr>
      </p:pic>
      <p:pic>
        <p:nvPicPr>
          <p:cNvPr id="9" name="Picture 8" descr="C:\Users\Nick\Downloads\GOPR0670.JPG"/>
          <p:cNvPicPr/>
          <p:nvPr userDrawn="1"/>
        </p:nvPicPr>
        <p:blipFill rotWithShape="1">
          <a:blip r:embed="rId17" cstate="print">
            <a:extLst>
              <a:ext uri="{28A0092B-C50C-407E-A947-70E740481C1C}">
                <a14:useLocalDpi xmlns:a14="http://schemas.microsoft.com/office/drawing/2010/main" val="0"/>
              </a:ext>
            </a:extLst>
          </a:blip>
          <a:srcRect t="27817" b="29877"/>
          <a:stretch/>
        </p:blipFill>
        <p:spPr bwMode="auto">
          <a:xfrm>
            <a:off x="0" y="1"/>
            <a:ext cx="1905000" cy="1142999"/>
          </a:xfrm>
          <a:prstGeom prst="rect">
            <a:avLst/>
          </a:prstGeom>
          <a:noFill/>
          <a:ln>
            <a:noFill/>
          </a:ln>
          <a:extLst>
            <a:ext uri="{53640926-AAD7-44D8-BBD7-CCE9431645EC}">
              <a14:shadowObscured xmlns:a14="http://schemas.microsoft.com/office/drawing/2010/main"/>
            </a:ext>
          </a:extLst>
        </p:spPr>
      </p:pic>
      <p:cxnSp>
        <p:nvCxnSpPr>
          <p:cNvPr id="14" name="Straight Connector 13"/>
          <p:cNvCxnSpPr/>
          <p:nvPr userDrawn="1"/>
        </p:nvCxnSpPr>
        <p:spPr>
          <a:xfrm>
            <a:off x="0" y="1143000"/>
            <a:ext cx="9144000" cy="0"/>
          </a:xfrm>
          <a:prstGeom prst="line">
            <a:avLst/>
          </a:prstGeom>
          <a:ln w="38100">
            <a:solidFill>
              <a:srgbClr val="97CE8B"/>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Lst>
  <p:timing>
    <p:tnLst>
      <p:par>
        <p:cTn id="1" dur="indefinite" restart="never" nodeType="tmRoot"/>
      </p:par>
    </p:tnLst>
  </p:timing>
  <p:hf hdr="0" ftr="0" dt="0"/>
  <p:txStyles>
    <p:titleStyle>
      <a:lvl1pPr algn="ctr" defTabSz="914400" rtl="0" eaLnBrk="1" latinLnBrk="0" hangingPunct="1">
        <a:spcBef>
          <a:spcPct val="0"/>
        </a:spcBef>
        <a:buNone/>
        <a:defRPr sz="38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953000" cy="1447800"/>
          </a:xfrm>
        </p:spPr>
        <p:txBody>
          <a:bodyPr>
            <a:noAutofit/>
          </a:bodyPr>
          <a:lstStyle/>
          <a:p>
            <a:pPr algn="r"/>
            <a:r>
              <a:rPr lang="en-US" sz="3600" dirty="0" smtClean="0"/>
              <a:t>Load Rating of Northampton County Bridge via THMPR</a:t>
            </a:r>
            <a:endParaRPr lang="en-US" sz="3600" dirty="0"/>
          </a:p>
        </p:txBody>
      </p:sp>
      <p:sp>
        <p:nvSpPr>
          <p:cNvPr id="5" name="TextBox 4"/>
          <p:cNvSpPr txBox="1"/>
          <p:nvPr/>
        </p:nvSpPr>
        <p:spPr>
          <a:xfrm>
            <a:off x="228600" y="5439697"/>
            <a:ext cx="3104322" cy="1447800"/>
          </a:xfrm>
          <a:prstGeom prst="rect">
            <a:avLst/>
          </a:prstGeom>
        </p:spPr>
        <p:txBody>
          <a:bodyPr vert="horz" wrap="square" lIns="91440" tIns="45720" rIns="91440" bIns="45720" rtlCol="0" anchor="ctr">
            <a:normAutofit/>
          </a:bodyPr>
          <a:lstStyle/>
          <a:p>
            <a:r>
              <a:rPr lang="en-US" sz="1200" dirty="0" smtClean="0">
                <a:solidFill>
                  <a:schemeClr val="bg1"/>
                </a:solidFill>
              </a:rPr>
              <a:t>Presented by</a:t>
            </a:r>
          </a:p>
          <a:p>
            <a:r>
              <a:rPr lang="en-US" sz="1500" dirty="0" smtClean="0">
                <a:solidFill>
                  <a:schemeClr val="bg1"/>
                </a:solidFill>
              </a:rPr>
              <a:t>Franklin L. Moon, PhD</a:t>
            </a:r>
          </a:p>
          <a:p>
            <a:r>
              <a:rPr lang="en-US" sz="1400" dirty="0" smtClean="0">
                <a:solidFill>
                  <a:schemeClr val="bg1"/>
                </a:solidFill>
              </a:rPr>
              <a:t>Principal </a:t>
            </a:r>
          </a:p>
          <a:p>
            <a:r>
              <a:rPr lang="en-US" sz="1400" dirty="0" smtClean="0">
                <a:solidFill>
                  <a:schemeClr val="bg1"/>
                </a:solidFill>
              </a:rPr>
              <a:t>Intelligent Infrastructure Systems, LLC</a:t>
            </a:r>
          </a:p>
          <a:p>
            <a:r>
              <a:rPr lang="en-US" sz="1400" dirty="0" smtClean="0">
                <a:solidFill>
                  <a:schemeClr val="bg1"/>
                </a:solidFill>
              </a:rPr>
              <a:t>Associate Professor</a:t>
            </a:r>
          </a:p>
          <a:p>
            <a:r>
              <a:rPr lang="en-US" sz="1400" dirty="0" smtClean="0">
                <a:solidFill>
                  <a:schemeClr val="bg1"/>
                </a:solidFill>
              </a:rPr>
              <a:t>Drexel University</a:t>
            </a:r>
          </a:p>
        </p:txBody>
      </p:sp>
    </p:spTree>
    <p:extLst>
      <p:ext uri="{BB962C8B-B14F-4D97-AF65-F5344CB8AC3E}">
        <p14:creationId xmlns:p14="http://schemas.microsoft.com/office/powerpoint/2010/main" val="3478173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Arrow Connector 42"/>
          <p:cNvCxnSpPr>
            <a:stCxn id="41" idx="0"/>
            <a:endCxn id="31" idx="0"/>
          </p:cNvCxnSpPr>
          <p:nvPr/>
        </p:nvCxnSpPr>
        <p:spPr>
          <a:xfrm>
            <a:off x="6210744" y="4269042"/>
            <a:ext cx="9" cy="1457626"/>
          </a:xfrm>
          <a:prstGeom prst="straightConnector1">
            <a:avLst/>
          </a:prstGeom>
          <a:ln>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5" name="Arc 14"/>
          <p:cNvSpPr/>
          <p:nvPr/>
        </p:nvSpPr>
        <p:spPr>
          <a:xfrm>
            <a:off x="3889420" y="2850776"/>
            <a:ext cx="4732169" cy="1866573"/>
          </a:xfrm>
          <a:prstGeom prst="arc">
            <a:avLst>
              <a:gd name="adj1" fmla="val 18831727"/>
              <a:gd name="adj2" fmla="val 11924185"/>
            </a:avLst>
          </a:prstGeom>
          <a:ln>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Arrow Connector 12"/>
          <p:cNvCxnSpPr>
            <a:stCxn id="33" idx="2"/>
            <a:endCxn id="39" idx="0"/>
          </p:cNvCxnSpPr>
          <p:nvPr/>
        </p:nvCxnSpPr>
        <p:spPr>
          <a:xfrm>
            <a:off x="6200928" y="1857558"/>
            <a:ext cx="9816" cy="808553"/>
          </a:xfrm>
          <a:prstGeom prst="straightConnector1">
            <a:avLst/>
          </a:prstGeom>
          <a:ln>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 name="AutoShape 2"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0" descr="data:image/jpeg;base64,/9j/4AAQSkZJRgABAQAAAQABAAD/2wCEAAkGBxAPEBUUERQVFBUXFx8UFBgSFxwcGBQXFxwXFxwdFRYZHy4sJBolHBQXIjItJSktLy46GB8zODM4NygxLisBCgoKDQ0OFxAPGjUlHyUxNywsNzE0NzUuNyw3NTcrKys2NzcvNzIsNSwsLCssLCwuNSstKywsLC40ODYsLCwsOP/AABEIADAAugMBIgACEQEDEQH/xAAbAAACAwEBAQAAAAAAAAAAAAAABQMEBgIHAf/EAD4QAAIBAwIDBQMIBwkAAAAAAAECAwAEERIhBTFBBhMiUWEHgZEyM0JicYKhwRUjVHJ0krEUFjZSssLR0vH/xAAYAQEBAQEBAAAAAAAAAAAAAAAAAgEDBP/EACkRAAIBAgMGBwEAAAAAAAAAAAABAgMxBBFBEhMhQoGhMlFxkbHR4RT/2gAMAwEAAhEDEQA/APNaKKcdnOz8/EZGjt1Uso1nUcbZA/OgE9Fbo+yzigHzcZ6/LFY++tJLeRo5kKOpwytzFAVaKt39lJbyGOVCjjBIPkwDD8DVg8Hm/soutI7oyd1nO+rnjFaBZRXefSmHGeDzWbRrMADIizLg58DZx79jQCyimfCODzXYlMQU90hmfUcYRck48+VN+Bdg76+gWaBEKMSAWcA+EkHb7RQGVorXcV9nnErWJpXiDKvibu2BKqNySPIVlo1LMAoySwAHmScAfjWAioqzd2zwyNHIul0YqwPQjpUOfTrWg4orvPpQD6daZA4orvPpQD6daZA4orvPp1oz6daA4orvPp1oz6daA4or6a+VgCvSvY/wlpFupRJGuqF4ApbDKSFOoj/Jvz9K81rX+zniENu92ZnVNdo6Lq+kx5AetAMIOwFypU/pG1TBB1CckrjqN+Y+2n09hHxXjKygM9tbRK0sug6Z2iyfCceLJ8s8jXkCqMDavS27Ytw7hFtBa3CyXDEu5XBFumc6OXPcDf61ASe0GI8Tsk4ikLwvGxhnR1Ktoz4GOQOWR/MfKlJ/w2P40/6RWm7Lcb4hOdN+6XFnPGY3KlT3eoc20jbyPlkVVtOAwtwqSzlu44Sl20iyOuoPGAAGwCOY+G9SpxdmQqkHZnlbcq3PtX+es/4GL+r1b4N2R4Skoa44nbzx4IKIpQknl49Z5fZUcFxZ8Zs4I7m4W0vLdBEJJBmOaMYxncYPv235g1RZB7MTtxD+Ck/oa1E3ZKV+CWsC3MCFZWlLmTCEPrOkMOZGobelILq6seEWU8FtOLu6uV7uSRBhIoyMELud8E9cnPSlvEuIQNwG1gDqZUuHZo/pKpMuCR5eIfGgNh2b4DJwKRrm+vIxF3TARq7EzHbGFPPHoOtZ32d8FJmlv5oZBDbgzxoEOZJDkoIxjxY2xjrivk/GIOIcF7u4kRLq0b9TrO8seBsD542+4D1p3f8AaW7gtbO04bKZmSMGadFBQdAikjG2/rgL51jaXFmNpLNij2lWJuYoOJpG0XfKI7iNlIMcq5GTkDnjHrpHnXn+a9bt76+mtp4OJukqyqFTGA0TDfUMDfpt6Urt+HWVquoRqcfTmPX31wliYK3E808XTXCPH0MDaWM03zUbv6qDj48qbwdj7xuaKn77D8q0M3axC6xxZdmIRQvhXJOB4j036A1T4tf3quyIo1Lr1DQ+QIwSxDSAAgBSdvKs260rLIlVMRO0UvUqx9h5fpTRL8TUn9xm/aE/kP8AzS4LxGZBJqcI24YuqKcll2OR1Rh7qifgF4wjYjX3udH6xWJClgevIaGOeW1Vs1tZdi93X1n2Gj9hZvozRN8RVC67IXse/d6x9Q5/Cqydm7sjUI/DjOrUmnnp+VqxnO2Ksx8G4lEcKsiaT4tEgATALHXhsDYE71WzVXNn0KUKy5k+n6JZ4mjbS6lT5MCD8DXFaCXtHeReCYpKOeHCuN/rLSi/8TlwioG5KnyV2HLPnz99XFy1R0i5cyKtFFFUWFFFFAFFFFASQTPGdSMyHzQkH4im9v2qvE5uHH11BpJRUyhGV0RKnCfiWZopO1CyfPWsEnrup+IqP9KWDfKsiP3Jz/1pDRUbmCt8sjcQVs11f2aVLzhH7POPvZ/31YTiPCV3Fux9GyfzrJUVm5Xm/cx4dPV+7NovamyT5u30n0Rc/EmoLjtsx+TGfvP+QH51kqKz+enqiVhKWqzHVz2muX5FU/dG/wATSmed5Dl2LHzY5qOiusYRjZHaMIx8KOkbBB8jnY4PuNamy7XHHdOGMbFi5nmllIDxSRELnddpOnpWUoqizYN2rjtxClqHKJHpYayqlu8kk5MpJ2fmQOZqmnaoCSOQ26a4zLo0sQumcyFhpx075sH7NqzdFAPrvtK0kLRd3hSVIy2dJRi3hAUDfr9lSW/ayRJJpFTSZpBI2hypGAy4Bwcg6uorO0UAy47xZruVZCoQhAmxyW05OpjgZbfy6CqUtwWG/wD7jlUVFAFFFFAf/9k="/>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905000" y="253425"/>
            <a:ext cx="7239000" cy="584775"/>
          </a:xfrm>
          <a:prstGeom prst="rect">
            <a:avLst/>
          </a:prstGeom>
          <a:noFill/>
        </p:spPr>
        <p:txBody>
          <a:bodyPr wrap="squar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Modeling, Updating, and Rating Approach</a:t>
            </a:r>
            <a:endParaRPr lang="en-US" sz="2500" dirty="0">
              <a:solidFill>
                <a:schemeClr val="bg1"/>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3492701" y="5726668"/>
            <a:ext cx="543610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smtClean="0"/>
              <a:t>Calculate updated rating factors, distribution factors, etc.</a:t>
            </a:r>
            <a:endParaRPr lang="en-US" dirty="0"/>
          </a:p>
        </p:txBody>
      </p:sp>
      <p:sp>
        <p:nvSpPr>
          <p:cNvPr id="33" name="TextBox 32"/>
          <p:cNvSpPr txBox="1"/>
          <p:nvPr/>
        </p:nvSpPr>
        <p:spPr>
          <a:xfrm>
            <a:off x="3581400" y="1488226"/>
            <a:ext cx="523905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Creation of A priori model using design heuristics</a:t>
            </a:r>
            <a:endParaRPr lang="en-US" dirty="0"/>
          </a:p>
        </p:txBody>
      </p:sp>
      <p:sp>
        <p:nvSpPr>
          <p:cNvPr id="39" name="TextBox 38"/>
          <p:cNvSpPr txBox="1"/>
          <p:nvPr/>
        </p:nvSpPr>
        <p:spPr>
          <a:xfrm>
            <a:off x="4493703" y="2666111"/>
            <a:ext cx="343408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Computation of modal parameters</a:t>
            </a:r>
            <a:endParaRPr lang="en-US" dirty="0"/>
          </a:p>
        </p:txBody>
      </p:sp>
      <p:sp>
        <p:nvSpPr>
          <p:cNvPr id="40" name="TextBox 39"/>
          <p:cNvSpPr txBox="1"/>
          <p:nvPr/>
        </p:nvSpPr>
        <p:spPr>
          <a:xfrm>
            <a:off x="6651433" y="3360393"/>
            <a:ext cx="227346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Comparison to in situ modal testing results</a:t>
            </a:r>
            <a:endParaRPr lang="en-US" dirty="0"/>
          </a:p>
        </p:txBody>
      </p:sp>
      <p:sp>
        <p:nvSpPr>
          <p:cNvPr id="41" name="TextBox 40"/>
          <p:cNvSpPr txBox="1"/>
          <p:nvPr/>
        </p:nvSpPr>
        <p:spPr>
          <a:xfrm>
            <a:off x="5074014" y="4269042"/>
            <a:ext cx="227346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Calculate objective function</a:t>
            </a:r>
            <a:endParaRPr lang="en-US" dirty="0"/>
          </a:p>
        </p:txBody>
      </p:sp>
      <p:sp>
        <p:nvSpPr>
          <p:cNvPr id="42" name="TextBox 41"/>
          <p:cNvSpPr txBox="1"/>
          <p:nvPr/>
        </p:nvSpPr>
        <p:spPr>
          <a:xfrm>
            <a:off x="3523945" y="3360392"/>
            <a:ext cx="227346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Update uncertain parameters</a:t>
            </a:r>
            <a:endParaRPr lang="en-US" dirty="0"/>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459" y="1539227"/>
            <a:ext cx="3124200" cy="2165888"/>
          </a:xfrm>
          <a:prstGeom prst="rect">
            <a:avLst/>
          </a:prstGeom>
        </p:spPr>
      </p:pic>
      <p:pic>
        <p:nvPicPr>
          <p:cNvPr id="46" name="Picture 2"/>
          <p:cNvPicPr>
            <a:picLocks noChangeAspect="1" noChangeArrowheads="1"/>
          </p:cNvPicPr>
          <p:nvPr/>
        </p:nvPicPr>
        <p:blipFill rotWithShape="1">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l="2308" t="5771" r="36569" b="15868"/>
          <a:stretch/>
        </p:blipFill>
        <p:spPr bwMode="auto">
          <a:xfrm>
            <a:off x="417286" y="4133065"/>
            <a:ext cx="2614771" cy="1700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337859" y="1310627"/>
            <a:ext cx="2673296" cy="369332"/>
          </a:xfrm>
          <a:prstGeom prst="rect">
            <a:avLst/>
          </a:prstGeom>
          <a:solidFill>
            <a:schemeClr val="bg1"/>
          </a:solidFill>
        </p:spPr>
        <p:txBody>
          <a:bodyPr wrap="none" rtlCol="0">
            <a:spAutoFit/>
          </a:bodyPr>
          <a:lstStyle/>
          <a:p>
            <a:r>
              <a:rPr lang="en-US" dirty="0" smtClean="0"/>
              <a:t>Modal Assurance Criterion</a:t>
            </a:r>
            <a:endParaRPr lang="en-US" dirty="0"/>
          </a:p>
        </p:txBody>
      </p:sp>
      <p:sp>
        <p:nvSpPr>
          <p:cNvPr id="51" name="TextBox 50"/>
          <p:cNvSpPr txBox="1"/>
          <p:nvPr/>
        </p:nvSpPr>
        <p:spPr>
          <a:xfrm rot="16200000">
            <a:off x="-782021" y="2476824"/>
            <a:ext cx="2182970" cy="307777"/>
          </a:xfrm>
          <a:prstGeom prst="rect">
            <a:avLst/>
          </a:prstGeom>
          <a:noFill/>
        </p:spPr>
        <p:txBody>
          <a:bodyPr wrap="none" rtlCol="0">
            <a:spAutoFit/>
          </a:bodyPr>
          <a:lstStyle/>
          <a:p>
            <a:r>
              <a:rPr lang="en-US" sz="1400" dirty="0" smtClean="0"/>
              <a:t>Experimental Mode Shapes</a:t>
            </a:r>
            <a:endParaRPr lang="en-US" sz="1400" dirty="0"/>
          </a:p>
        </p:txBody>
      </p:sp>
      <p:sp>
        <p:nvSpPr>
          <p:cNvPr id="52" name="TextBox 51"/>
          <p:cNvSpPr txBox="1"/>
          <p:nvPr/>
        </p:nvSpPr>
        <p:spPr>
          <a:xfrm>
            <a:off x="795059" y="3520427"/>
            <a:ext cx="1859227" cy="307777"/>
          </a:xfrm>
          <a:prstGeom prst="rect">
            <a:avLst/>
          </a:prstGeom>
          <a:noFill/>
        </p:spPr>
        <p:txBody>
          <a:bodyPr wrap="none" rtlCol="0">
            <a:spAutoFit/>
          </a:bodyPr>
          <a:lstStyle/>
          <a:p>
            <a:r>
              <a:rPr lang="en-US" sz="1400" dirty="0" smtClean="0"/>
              <a:t>Analytical Mode Shape</a:t>
            </a:r>
            <a:endParaRPr lang="en-US" sz="1400" dirty="0"/>
          </a:p>
        </p:txBody>
      </p:sp>
      <p:sp>
        <p:nvSpPr>
          <p:cNvPr id="45" name="TextBox 44"/>
          <p:cNvSpPr txBox="1"/>
          <p:nvPr/>
        </p:nvSpPr>
        <p:spPr>
          <a:xfrm>
            <a:off x="4038600" y="2069068"/>
            <a:ext cx="43524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Identify uncertain parameters (BC, CC, </a:t>
            </a:r>
            <a:r>
              <a:rPr lang="en-US" dirty="0" err="1" smtClean="0"/>
              <a:t>etc</a:t>
            </a:r>
            <a:r>
              <a:rPr lang="en-US" dirty="0" smtClean="0"/>
              <a:t>)</a:t>
            </a:r>
            <a:endParaRPr lang="en-US" dirty="0"/>
          </a:p>
        </p:txBody>
      </p:sp>
      <p:sp>
        <p:nvSpPr>
          <p:cNvPr id="47" name="TextBox 46"/>
          <p:cNvSpPr txBox="1"/>
          <p:nvPr/>
        </p:nvSpPr>
        <p:spPr>
          <a:xfrm>
            <a:off x="3646753" y="5073134"/>
            <a:ext cx="519244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Ignore mechanisms that may not be reliable long-term</a:t>
            </a:r>
            <a:endParaRPr lang="en-US" dirty="0"/>
          </a:p>
        </p:txBody>
      </p:sp>
    </p:spTree>
    <p:extLst>
      <p:ext uri="{BB962C8B-B14F-4D97-AF65-F5344CB8AC3E}">
        <p14:creationId xmlns:p14="http://schemas.microsoft.com/office/powerpoint/2010/main" val="25121819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42D4B15-ED2D-4918-933B-3AD07EA2702F}" type="slidenum">
              <a:rPr lang="en-US" smtClean="0"/>
              <a:pPr/>
              <a:t>11</a:t>
            </a:fld>
            <a:endParaRPr lang="en-US" dirty="0"/>
          </a:p>
        </p:txBody>
      </p:sp>
      <p:pic>
        <p:nvPicPr>
          <p:cNvPr id="3"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304800" y="1219200"/>
            <a:ext cx="368383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0732" t="8876" r="7723" b="23921"/>
          <a:stretch/>
        </p:blipFill>
        <p:spPr bwMode="auto">
          <a:xfrm>
            <a:off x="182879" y="4191000"/>
            <a:ext cx="4023361" cy="2423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rotWithShape="1">
          <a:blip r:embed="rId3">
            <a:clrChange>
              <a:clrFrom>
                <a:srgbClr val="FFFFFF"/>
              </a:clrFrom>
              <a:clrTo>
                <a:srgbClr val="FFFFFF">
                  <a:alpha val="0"/>
                </a:srgbClr>
              </a:clrTo>
            </a:clrChange>
          </a:blip>
          <a:srcRect l="22073" t="25773" r="19307" b="14385"/>
          <a:stretch/>
        </p:blipFill>
        <p:spPr bwMode="auto">
          <a:xfrm>
            <a:off x="3352800" y="2743200"/>
            <a:ext cx="6182995" cy="3505200"/>
          </a:xfrm>
          <a:prstGeom prst="rect">
            <a:avLst/>
          </a:prstGeom>
          <a:ln>
            <a:noFill/>
          </a:ln>
          <a:extLst>
            <a:ext uri="{53640926-AAD7-44D8-BBD7-CCE9431645EC}">
              <a14:shadowObscured xmlns:a14="http://schemas.microsoft.com/office/drawing/2010/main"/>
            </a:ext>
          </a:extLst>
        </p:spPr>
      </p:pic>
      <p:sp>
        <p:nvSpPr>
          <p:cNvPr id="9" name="TextBox 8"/>
          <p:cNvSpPr txBox="1"/>
          <p:nvPr/>
        </p:nvSpPr>
        <p:spPr>
          <a:xfrm>
            <a:off x="1905000" y="253425"/>
            <a:ext cx="7239000" cy="584775"/>
          </a:xfrm>
          <a:prstGeom prst="rect">
            <a:avLst/>
          </a:prstGeom>
          <a:noFill/>
        </p:spPr>
        <p:txBody>
          <a:bodyPr wrap="squar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Element-Level FE Modeling Approach</a:t>
            </a:r>
            <a:endParaRPr lang="en-US" sz="2500"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4206240" y="1524000"/>
            <a:ext cx="4480560" cy="1447800"/>
          </a:xfrm>
          <a:prstGeom prst="rect">
            <a:avLst/>
          </a:prstGeom>
        </p:spPr>
        <p:txBody>
          <a:bodyPr vert="horz" wrap="square" lIns="91440" tIns="45720" rIns="91440" bIns="45720" rtlCol="0" anchor="t">
            <a:normAutofit fontScale="92500" lnSpcReduction="20000"/>
          </a:bodyPr>
          <a:lstStyle/>
          <a:p>
            <a:r>
              <a:rPr lang="en-US" dirty="0" smtClean="0"/>
              <a:t>Model approach validated under NCHRP Project 12-103 through:</a:t>
            </a:r>
          </a:p>
          <a:p>
            <a:pPr marL="285750" indent="-285750">
              <a:buFont typeface="Arial" panose="020B0604020202020204" pitchFamily="34" charset="0"/>
              <a:buChar char="•"/>
            </a:pPr>
            <a:r>
              <a:rPr lang="en-US" dirty="0" smtClean="0"/>
              <a:t>Mesh sensitivity studies</a:t>
            </a:r>
          </a:p>
          <a:p>
            <a:pPr marL="285750" indent="-285750">
              <a:buFont typeface="Arial" panose="020B0604020202020204" pitchFamily="34" charset="0"/>
              <a:buChar char="•"/>
            </a:pPr>
            <a:r>
              <a:rPr lang="en-US" dirty="0" smtClean="0"/>
              <a:t>Comparison with benchmark problems</a:t>
            </a:r>
          </a:p>
          <a:p>
            <a:pPr marL="285750" indent="-285750">
              <a:buFont typeface="Arial" panose="020B0604020202020204" pitchFamily="34" charset="0"/>
              <a:buChar char="•"/>
            </a:pPr>
            <a:r>
              <a:rPr lang="en-US" dirty="0" smtClean="0"/>
              <a:t>Comparison with more refined FE modeling approaches</a:t>
            </a:r>
          </a:p>
        </p:txBody>
      </p:sp>
    </p:spTree>
    <p:extLst>
      <p:ext uri="{BB962C8B-B14F-4D97-AF65-F5344CB8AC3E}">
        <p14:creationId xmlns:p14="http://schemas.microsoft.com/office/powerpoint/2010/main" val="1650478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Nick\Downloads\GOPR0675.JPG"/>
          <p:cNvPicPr>
            <a:picLocks noChangeAspect="1"/>
          </p:cNvPicPr>
          <p:nvPr/>
        </p:nvPicPr>
        <p:blipFill rotWithShape="1">
          <a:blip r:embed="rId2" cstate="print">
            <a:extLst>
              <a:ext uri="{28A0092B-C50C-407E-A947-70E740481C1C}">
                <a14:useLocalDpi xmlns:a14="http://schemas.microsoft.com/office/drawing/2010/main" val="0"/>
              </a:ext>
            </a:extLst>
          </a:blip>
          <a:srcRect t="21881"/>
          <a:stretch/>
        </p:blipFill>
        <p:spPr bwMode="auto">
          <a:xfrm>
            <a:off x="373627" y="3130338"/>
            <a:ext cx="3958590" cy="1698535"/>
          </a:xfrm>
          <a:prstGeom prst="rect">
            <a:avLst/>
          </a:prstGeom>
          <a:noFill/>
          <a:ln>
            <a:noFill/>
          </a:ln>
          <a:extLst>
            <a:ext uri="{53640926-AAD7-44D8-BBD7-CCE9431645EC}">
              <a14:shadowObscured xmlns:a14="http://schemas.microsoft.com/office/drawing/2010/main"/>
            </a:ext>
          </a:extLst>
        </p:spPr>
      </p:pic>
      <p:sp>
        <p:nvSpPr>
          <p:cNvPr id="4" name="TextBox 3"/>
          <p:cNvSpPr txBox="1"/>
          <p:nvPr/>
        </p:nvSpPr>
        <p:spPr>
          <a:xfrm>
            <a:off x="4525298" y="3048000"/>
            <a:ext cx="4456471" cy="1883093"/>
          </a:xfrm>
          <a:prstGeom prst="rect">
            <a:avLst/>
          </a:prstGeom>
        </p:spPr>
        <p:txBody>
          <a:bodyPr vert="horz" wrap="square" lIns="91440" tIns="45720" rIns="91440" bIns="45720" rtlCol="0" anchor="t">
            <a:normAutofit/>
          </a:bodyPr>
          <a:lstStyle/>
          <a:p>
            <a:r>
              <a:rPr lang="en-US" b="1" dirty="0" smtClean="0"/>
              <a:t>Bridge 063</a:t>
            </a:r>
          </a:p>
          <a:p>
            <a:r>
              <a:rPr lang="en-US" dirty="0" smtClean="0"/>
              <a:t>Type = Concrete-encase Steel Multi-girder</a:t>
            </a:r>
          </a:p>
          <a:p>
            <a:r>
              <a:rPr lang="en-US" dirty="0" smtClean="0"/>
              <a:t>Configuration = 3 Simple Spans</a:t>
            </a:r>
          </a:p>
          <a:p>
            <a:r>
              <a:rPr lang="en-US" dirty="0" smtClean="0"/>
              <a:t>Max span length = 33.5 ft.</a:t>
            </a:r>
          </a:p>
          <a:p>
            <a:r>
              <a:rPr lang="en-US" dirty="0" smtClean="0"/>
              <a:t>Skew = 0</a:t>
            </a:r>
            <a:r>
              <a:rPr lang="en-US" baseline="30000" dirty="0" smtClean="0"/>
              <a:t>o</a:t>
            </a:r>
            <a:endParaRPr lang="en-US" dirty="0" smtClean="0"/>
          </a:p>
          <a:p>
            <a:r>
              <a:rPr lang="en-US" dirty="0" smtClean="0"/>
              <a:t>Posting = 16 ton</a:t>
            </a:r>
          </a:p>
        </p:txBody>
      </p:sp>
      <p:pic>
        <p:nvPicPr>
          <p:cNvPr id="5" name="Picture 4" descr="C:\Users\Nick\Downloads\GOPR0718.JPG"/>
          <p:cNvPicPr>
            <a:picLocks noChangeAspect="1"/>
          </p:cNvPicPr>
          <p:nvPr/>
        </p:nvPicPr>
        <p:blipFill rotWithShape="1">
          <a:blip r:embed="rId3" cstate="print">
            <a:extLst>
              <a:ext uri="{28A0092B-C50C-407E-A947-70E740481C1C}">
                <a14:useLocalDpi xmlns:a14="http://schemas.microsoft.com/office/drawing/2010/main" val="0"/>
              </a:ext>
            </a:extLst>
          </a:blip>
          <a:srcRect t="15171" b="32265"/>
          <a:stretch/>
        </p:blipFill>
        <p:spPr bwMode="auto">
          <a:xfrm>
            <a:off x="390833" y="1307633"/>
            <a:ext cx="3941384" cy="1597642"/>
          </a:xfrm>
          <a:prstGeom prst="rect">
            <a:avLst/>
          </a:prstGeom>
          <a:noFill/>
          <a:ln>
            <a:noFill/>
          </a:ln>
          <a:extLst>
            <a:ext uri="{53640926-AAD7-44D8-BBD7-CCE9431645EC}">
              <a14:shadowObscured xmlns:a14="http://schemas.microsoft.com/office/drawing/2010/main"/>
            </a:ext>
          </a:extLst>
        </p:spPr>
      </p:pic>
      <p:sp>
        <p:nvSpPr>
          <p:cNvPr id="7" name="TextBox 6"/>
          <p:cNvSpPr txBox="1"/>
          <p:nvPr/>
        </p:nvSpPr>
        <p:spPr>
          <a:xfrm>
            <a:off x="4547421" y="1164907"/>
            <a:ext cx="4456471" cy="1883093"/>
          </a:xfrm>
          <a:prstGeom prst="rect">
            <a:avLst/>
          </a:prstGeom>
        </p:spPr>
        <p:txBody>
          <a:bodyPr vert="horz" wrap="square" lIns="91440" tIns="45720" rIns="91440" bIns="45720" rtlCol="0" anchor="t">
            <a:normAutofit/>
          </a:bodyPr>
          <a:lstStyle/>
          <a:p>
            <a:r>
              <a:rPr lang="en-US" b="1" dirty="0" smtClean="0"/>
              <a:t>Bridge 041</a:t>
            </a:r>
          </a:p>
          <a:p>
            <a:r>
              <a:rPr lang="en-US" dirty="0" smtClean="0"/>
              <a:t>Type = Concrete-encase Steel Multi-girder</a:t>
            </a:r>
          </a:p>
          <a:p>
            <a:r>
              <a:rPr lang="en-US" dirty="0" smtClean="0"/>
              <a:t>Configuration = 2 Simple Spans</a:t>
            </a:r>
          </a:p>
          <a:p>
            <a:r>
              <a:rPr lang="en-US" dirty="0" smtClean="0"/>
              <a:t>Max span length = 41.5 ft.</a:t>
            </a:r>
          </a:p>
          <a:p>
            <a:r>
              <a:rPr lang="en-US" dirty="0" smtClean="0"/>
              <a:t>Skew = 60</a:t>
            </a:r>
            <a:r>
              <a:rPr lang="en-US" baseline="30000" dirty="0" smtClean="0"/>
              <a:t>o</a:t>
            </a:r>
            <a:endParaRPr lang="en-US" dirty="0" smtClean="0"/>
          </a:p>
          <a:p>
            <a:r>
              <a:rPr lang="en-US" dirty="0" smtClean="0"/>
              <a:t>Posting = 20 ton</a:t>
            </a:r>
          </a:p>
        </p:txBody>
      </p:sp>
      <p:sp>
        <p:nvSpPr>
          <p:cNvPr id="8" name="TextBox 7"/>
          <p:cNvSpPr txBox="1"/>
          <p:nvPr/>
        </p:nvSpPr>
        <p:spPr>
          <a:xfrm>
            <a:off x="4535129" y="4898707"/>
            <a:ext cx="4456471" cy="1883093"/>
          </a:xfrm>
          <a:prstGeom prst="rect">
            <a:avLst/>
          </a:prstGeom>
        </p:spPr>
        <p:txBody>
          <a:bodyPr vert="horz" wrap="square" lIns="91440" tIns="45720" rIns="91440" bIns="45720" rtlCol="0" anchor="t">
            <a:normAutofit/>
          </a:bodyPr>
          <a:lstStyle/>
          <a:p>
            <a:r>
              <a:rPr lang="en-US" b="1" dirty="0" smtClean="0"/>
              <a:t>Bridge 076</a:t>
            </a:r>
          </a:p>
          <a:p>
            <a:r>
              <a:rPr lang="en-US" dirty="0" smtClean="0"/>
              <a:t>Type = Concrete-encase </a:t>
            </a:r>
            <a:r>
              <a:rPr lang="en-US" dirty="0"/>
              <a:t>s</a:t>
            </a:r>
            <a:r>
              <a:rPr lang="en-US" dirty="0" smtClean="0"/>
              <a:t>teel through-girder</a:t>
            </a:r>
          </a:p>
          <a:p>
            <a:r>
              <a:rPr lang="en-US" dirty="0" smtClean="0"/>
              <a:t>Configuration = 1 simple spans</a:t>
            </a:r>
          </a:p>
          <a:p>
            <a:r>
              <a:rPr lang="en-US" dirty="0" smtClean="0"/>
              <a:t>Max span length = 41 ft.</a:t>
            </a:r>
          </a:p>
          <a:p>
            <a:r>
              <a:rPr lang="en-US" dirty="0" smtClean="0"/>
              <a:t>Skew = 0</a:t>
            </a:r>
            <a:r>
              <a:rPr lang="en-US" baseline="30000" dirty="0" smtClean="0"/>
              <a:t>o</a:t>
            </a:r>
            <a:endParaRPr lang="en-US" dirty="0" smtClean="0"/>
          </a:p>
          <a:p>
            <a:r>
              <a:rPr lang="en-US" dirty="0" smtClean="0"/>
              <a:t>Posting = None</a:t>
            </a:r>
          </a:p>
        </p:txBody>
      </p:sp>
      <p:pic>
        <p:nvPicPr>
          <p:cNvPr id="9" name="Picture 8" descr="C:\Users\David\Google Drive\Northampton County 2014\Test Media\11_04_2014\Bridge 76\GOPR0705.JPG"/>
          <p:cNvPicPr/>
          <p:nvPr/>
        </p:nvPicPr>
        <p:blipFill rotWithShape="1">
          <a:blip r:embed="rId4" cstate="print">
            <a:extLst>
              <a:ext uri="{28A0092B-C50C-407E-A947-70E740481C1C}">
                <a14:useLocalDpi xmlns:a14="http://schemas.microsoft.com/office/drawing/2010/main" val="0"/>
              </a:ext>
            </a:extLst>
          </a:blip>
          <a:srcRect t="15933" b="32653"/>
          <a:stretch/>
        </p:blipFill>
        <p:spPr bwMode="auto">
          <a:xfrm>
            <a:off x="378542" y="5076433"/>
            <a:ext cx="3941384" cy="1481948"/>
          </a:xfrm>
          <a:prstGeom prst="rect">
            <a:avLst/>
          </a:prstGeom>
          <a:noFill/>
          <a:ln>
            <a:noFill/>
          </a:ln>
        </p:spPr>
      </p:pic>
      <p:sp>
        <p:nvSpPr>
          <p:cNvPr id="10" name="TextBox 9"/>
          <p:cNvSpPr txBox="1"/>
          <p:nvPr/>
        </p:nvSpPr>
        <p:spPr>
          <a:xfrm>
            <a:off x="1905000" y="253425"/>
            <a:ext cx="7239000" cy="584775"/>
          </a:xfrm>
          <a:prstGeom prst="rect">
            <a:avLst/>
          </a:prstGeom>
          <a:noFill/>
        </p:spPr>
        <p:txBody>
          <a:bodyPr wrap="squar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Overview of  Northampton Bridges</a:t>
            </a:r>
            <a:endParaRPr lang="en-US" sz="2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9498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42D4B15-ED2D-4918-933B-3AD07EA2702F}" type="slidenum">
              <a:rPr lang="en-US" smtClean="0"/>
              <a:pPr/>
              <a:t>13</a:t>
            </a:fld>
            <a:endParaRPr lang="en-US" dirty="0"/>
          </a:p>
        </p:txBody>
      </p:sp>
      <p:sp>
        <p:nvSpPr>
          <p:cNvPr id="4" name="TextBox 3"/>
          <p:cNvSpPr txBox="1"/>
          <p:nvPr/>
        </p:nvSpPr>
        <p:spPr>
          <a:xfrm>
            <a:off x="4525298" y="4108662"/>
            <a:ext cx="4456471" cy="1883093"/>
          </a:xfrm>
          <a:prstGeom prst="rect">
            <a:avLst/>
          </a:prstGeom>
        </p:spPr>
        <p:txBody>
          <a:bodyPr vert="horz" wrap="square" lIns="91440" tIns="45720" rIns="91440" bIns="45720" rtlCol="0" anchor="t">
            <a:normAutofit/>
          </a:bodyPr>
          <a:lstStyle/>
          <a:p>
            <a:r>
              <a:rPr lang="en-US" b="1" dirty="0" smtClean="0"/>
              <a:t>Bridge 200</a:t>
            </a:r>
          </a:p>
          <a:p>
            <a:r>
              <a:rPr lang="en-US" dirty="0" smtClean="0"/>
              <a:t>Type = Concrete-encase steel multi-girder</a:t>
            </a:r>
          </a:p>
          <a:p>
            <a:r>
              <a:rPr lang="en-US" dirty="0" smtClean="0"/>
              <a:t>Configuration = 1 </a:t>
            </a:r>
            <a:r>
              <a:rPr lang="en-US" dirty="0"/>
              <a:t>s</a:t>
            </a:r>
            <a:r>
              <a:rPr lang="en-US" dirty="0" smtClean="0"/>
              <a:t>imple span</a:t>
            </a:r>
          </a:p>
          <a:p>
            <a:r>
              <a:rPr lang="en-US" dirty="0" smtClean="0"/>
              <a:t>Max span length = 45.8 ft.</a:t>
            </a:r>
          </a:p>
          <a:p>
            <a:r>
              <a:rPr lang="en-US" dirty="0" smtClean="0"/>
              <a:t>Skew = 18</a:t>
            </a:r>
            <a:r>
              <a:rPr lang="en-US" baseline="30000" dirty="0" smtClean="0"/>
              <a:t>o</a:t>
            </a:r>
            <a:endParaRPr lang="en-US" dirty="0" smtClean="0"/>
          </a:p>
          <a:p>
            <a:r>
              <a:rPr lang="en-US" dirty="0" smtClean="0"/>
              <a:t>Posting = 30 ton</a:t>
            </a:r>
          </a:p>
        </p:txBody>
      </p:sp>
      <p:sp>
        <p:nvSpPr>
          <p:cNvPr id="7" name="TextBox 6"/>
          <p:cNvSpPr txBox="1"/>
          <p:nvPr/>
        </p:nvSpPr>
        <p:spPr>
          <a:xfrm>
            <a:off x="4547421" y="1693126"/>
            <a:ext cx="4456471" cy="1883093"/>
          </a:xfrm>
          <a:prstGeom prst="rect">
            <a:avLst/>
          </a:prstGeom>
        </p:spPr>
        <p:txBody>
          <a:bodyPr vert="horz" wrap="square" lIns="91440" tIns="45720" rIns="91440" bIns="45720" rtlCol="0" anchor="t">
            <a:normAutofit/>
          </a:bodyPr>
          <a:lstStyle/>
          <a:p>
            <a:r>
              <a:rPr lang="en-US" b="1" dirty="0" smtClean="0"/>
              <a:t>Bridge 138</a:t>
            </a:r>
          </a:p>
          <a:p>
            <a:r>
              <a:rPr lang="en-US" dirty="0" smtClean="0"/>
              <a:t>Type = Concrete-encase </a:t>
            </a:r>
            <a:r>
              <a:rPr lang="en-US" dirty="0"/>
              <a:t>s</a:t>
            </a:r>
            <a:r>
              <a:rPr lang="en-US" dirty="0" smtClean="0"/>
              <a:t>teel multi-girder</a:t>
            </a:r>
          </a:p>
          <a:p>
            <a:r>
              <a:rPr lang="en-US" dirty="0" smtClean="0"/>
              <a:t>Configuration = 1 simple spans</a:t>
            </a:r>
          </a:p>
          <a:p>
            <a:r>
              <a:rPr lang="en-US" dirty="0" smtClean="0"/>
              <a:t>Max span length = 49 ft.</a:t>
            </a:r>
          </a:p>
          <a:p>
            <a:r>
              <a:rPr lang="en-US" dirty="0" smtClean="0"/>
              <a:t>Skew = 0</a:t>
            </a:r>
            <a:r>
              <a:rPr lang="en-US" baseline="30000" dirty="0" smtClean="0"/>
              <a:t>o</a:t>
            </a:r>
            <a:endParaRPr lang="en-US" dirty="0" smtClean="0"/>
          </a:p>
          <a:p>
            <a:r>
              <a:rPr lang="en-US" dirty="0" smtClean="0"/>
              <a:t>Posting = 20 ton</a:t>
            </a:r>
          </a:p>
        </p:txBody>
      </p:sp>
      <p:pic>
        <p:nvPicPr>
          <p:cNvPr id="8" name="Picture 7" descr="https://lh4.googleusercontent.com/-zNLqtxXa4_M/VJBiD0JzcDI/AAAAAAAABDo/f0bnl7B5ndw/w1129-h847-no/2014-12-16.jpg"/>
          <p:cNvPicPr/>
          <p:nvPr/>
        </p:nvPicPr>
        <p:blipFill rotWithShape="1">
          <a:blip r:embed="rId2" cstate="print">
            <a:extLst>
              <a:ext uri="{28A0092B-C50C-407E-A947-70E740481C1C}">
                <a14:useLocalDpi xmlns:a14="http://schemas.microsoft.com/office/drawing/2010/main" val="0"/>
              </a:ext>
            </a:extLst>
          </a:blip>
          <a:srcRect t="26491" b="7773"/>
          <a:stretch/>
        </p:blipFill>
        <p:spPr bwMode="auto">
          <a:xfrm>
            <a:off x="390833" y="4267200"/>
            <a:ext cx="3941384" cy="1495961"/>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3"/>
          <a:srcRect b="40883"/>
          <a:stretch/>
        </p:blipFill>
        <p:spPr>
          <a:xfrm>
            <a:off x="418978" y="1796365"/>
            <a:ext cx="3886200" cy="1556435"/>
          </a:xfrm>
          <a:prstGeom prst="rect">
            <a:avLst/>
          </a:prstGeom>
        </p:spPr>
      </p:pic>
      <p:sp>
        <p:nvSpPr>
          <p:cNvPr id="11" name="TextBox 10"/>
          <p:cNvSpPr txBox="1"/>
          <p:nvPr/>
        </p:nvSpPr>
        <p:spPr>
          <a:xfrm>
            <a:off x="1905000" y="253425"/>
            <a:ext cx="7239000" cy="584775"/>
          </a:xfrm>
          <a:prstGeom prst="rect">
            <a:avLst/>
          </a:prstGeom>
          <a:noFill/>
        </p:spPr>
        <p:txBody>
          <a:bodyPr wrap="squar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Overview of  Northampton Bridges</a:t>
            </a:r>
            <a:endParaRPr lang="en-US" sz="2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045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42D4B15-ED2D-4918-933B-3AD07EA2702F}" type="slidenum">
              <a:rPr lang="en-US" smtClean="0"/>
              <a:pPr/>
              <a:t>14</a:t>
            </a:fld>
            <a:endParaRPr lang="en-US" dirty="0"/>
          </a:p>
        </p:txBody>
      </p:sp>
      <p:pic>
        <p:nvPicPr>
          <p:cNvPr id="4" name="Picture 3" descr="C:\Users\Nick\Downloads\GOPR0696.JPG"/>
          <p:cNvPicPr/>
          <p:nvPr/>
        </p:nvPicPr>
        <p:blipFill rotWithShape="1">
          <a:blip r:embed="rId2" cstate="print">
            <a:extLst>
              <a:ext uri="{28A0092B-C50C-407E-A947-70E740481C1C}">
                <a14:useLocalDpi xmlns:a14="http://schemas.microsoft.com/office/drawing/2010/main" val="0"/>
              </a:ext>
            </a:extLst>
          </a:blip>
          <a:srcRect l="17648" b="35542"/>
          <a:stretch/>
        </p:blipFill>
        <p:spPr bwMode="auto">
          <a:xfrm>
            <a:off x="228600" y="1295399"/>
            <a:ext cx="7180580" cy="3810001"/>
          </a:xfrm>
          <a:prstGeom prst="rect">
            <a:avLst/>
          </a:prstGeom>
          <a:noFill/>
          <a:ln>
            <a:noFill/>
          </a:ln>
          <a:extLst>
            <a:ext uri="{53640926-AAD7-44D8-BBD7-CCE9431645EC}">
              <a14:shadowObscured xmlns:a14="http://schemas.microsoft.com/office/drawing/2010/main"/>
            </a:ext>
          </a:extLst>
        </p:spPr>
      </p:pic>
      <p:graphicFrame>
        <p:nvGraphicFramePr>
          <p:cNvPr id="3" name="Table 2"/>
          <p:cNvGraphicFramePr>
            <a:graphicFrameLocks noGrp="1"/>
          </p:cNvGraphicFramePr>
          <p:nvPr>
            <p:extLst>
              <p:ext uri="{D42A27DB-BD31-4B8C-83A1-F6EECF244321}">
                <p14:modId xmlns:p14="http://schemas.microsoft.com/office/powerpoint/2010/main" val="328366329"/>
              </p:ext>
            </p:extLst>
          </p:nvPr>
        </p:nvGraphicFramePr>
        <p:xfrm>
          <a:off x="3543300" y="4328160"/>
          <a:ext cx="5600700" cy="2529840"/>
        </p:xfrm>
        <a:graphic>
          <a:graphicData uri="http://schemas.openxmlformats.org/drawingml/2006/table">
            <a:tbl>
              <a:tblPr firstRow="1" bandRow="1">
                <a:tableStyleId>{5C22544A-7EE6-4342-B048-85BDC9FD1C3A}</a:tableStyleId>
              </a:tblPr>
              <a:tblGrid>
                <a:gridCol w="1866900"/>
                <a:gridCol w="1866900"/>
                <a:gridCol w="1866900"/>
              </a:tblGrid>
              <a:tr h="421640">
                <a:tc>
                  <a:txBody>
                    <a:bodyPr/>
                    <a:lstStyle/>
                    <a:p>
                      <a:pPr algn="ctr"/>
                      <a:r>
                        <a:rPr lang="en-US" dirty="0" smtClean="0"/>
                        <a:t>Bridge Number</a:t>
                      </a:r>
                      <a:endParaRPr lang="en-US" dirty="0"/>
                    </a:p>
                  </a:txBody>
                  <a:tcPr/>
                </a:tc>
                <a:tc>
                  <a:txBody>
                    <a:bodyPr/>
                    <a:lstStyle/>
                    <a:p>
                      <a:pPr algn="ctr"/>
                      <a:r>
                        <a:rPr lang="en-US" dirty="0" smtClean="0"/>
                        <a:t>Test Date</a:t>
                      </a:r>
                      <a:endParaRPr lang="en-US" dirty="0"/>
                    </a:p>
                  </a:txBody>
                  <a:tcPr/>
                </a:tc>
                <a:tc>
                  <a:txBody>
                    <a:bodyPr/>
                    <a:lstStyle/>
                    <a:p>
                      <a:pPr algn="ctr"/>
                      <a:r>
                        <a:rPr lang="en-US" dirty="0" smtClean="0"/>
                        <a:t>Test Duration</a:t>
                      </a:r>
                      <a:endParaRPr lang="en-US" dirty="0"/>
                    </a:p>
                  </a:txBody>
                  <a:tcPr/>
                </a:tc>
              </a:tr>
              <a:tr h="421640">
                <a:tc>
                  <a:txBody>
                    <a:bodyPr/>
                    <a:lstStyle/>
                    <a:p>
                      <a:pPr algn="ctr"/>
                      <a:r>
                        <a:rPr lang="en-US" dirty="0" smtClean="0"/>
                        <a:t>041</a:t>
                      </a:r>
                      <a:endParaRPr lang="en-US" dirty="0"/>
                    </a:p>
                  </a:txBody>
                  <a:tcPr/>
                </a:tc>
                <a:tc>
                  <a:txBody>
                    <a:bodyPr/>
                    <a:lstStyle/>
                    <a:p>
                      <a:pPr algn="ctr"/>
                      <a:r>
                        <a:rPr lang="en-US" dirty="0" smtClean="0"/>
                        <a:t>Nov 5</a:t>
                      </a:r>
                      <a:endParaRPr lang="en-US" dirty="0"/>
                    </a:p>
                  </a:txBody>
                  <a:tcPr/>
                </a:tc>
                <a:tc>
                  <a:txBody>
                    <a:bodyPr/>
                    <a:lstStyle/>
                    <a:p>
                      <a:pPr algn="ctr"/>
                      <a:r>
                        <a:rPr lang="en-US" dirty="0" smtClean="0"/>
                        <a:t>~ 60 min</a:t>
                      </a:r>
                      <a:endParaRPr lang="en-US" dirty="0"/>
                    </a:p>
                  </a:txBody>
                  <a:tcPr/>
                </a:tc>
              </a:tr>
              <a:tr h="421640">
                <a:tc>
                  <a:txBody>
                    <a:bodyPr/>
                    <a:lstStyle/>
                    <a:p>
                      <a:pPr algn="ctr"/>
                      <a:r>
                        <a:rPr lang="en-US" dirty="0" smtClean="0"/>
                        <a:t>063</a:t>
                      </a:r>
                      <a:endParaRPr lang="en-US" dirty="0"/>
                    </a:p>
                  </a:txBody>
                  <a:tcPr/>
                </a:tc>
                <a:tc>
                  <a:txBody>
                    <a:bodyPr/>
                    <a:lstStyle/>
                    <a:p>
                      <a:pPr algn="ctr"/>
                      <a:r>
                        <a:rPr lang="en-US" dirty="0" smtClean="0"/>
                        <a:t>Nov 4</a:t>
                      </a:r>
                      <a:endParaRPr lang="en-US" dirty="0"/>
                    </a:p>
                  </a:txBody>
                  <a:tcPr/>
                </a:tc>
                <a:tc>
                  <a:txBody>
                    <a:bodyPr/>
                    <a:lstStyle/>
                    <a:p>
                      <a:pPr algn="ctr"/>
                      <a:r>
                        <a:rPr lang="en-US" dirty="0" smtClean="0"/>
                        <a:t>~ 90 min</a:t>
                      </a:r>
                      <a:endParaRPr lang="en-US" dirty="0"/>
                    </a:p>
                  </a:txBody>
                  <a:tcPr/>
                </a:tc>
              </a:tr>
              <a:tr h="421640">
                <a:tc>
                  <a:txBody>
                    <a:bodyPr/>
                    <a:lstStyle/>
                    <a:p>
                      <a:pPr algn="ctr"/>
                      <a:r>
                        <a:rPr lang="en-US" dirty="0" smtClean="0"/>
                        <a:t>076</a:t>
                      </a:r>
                      <a:endParaRPr lang="en-US" dirty="0"/>
                    </a:p>
                  </a:txBody>
                  <a:tcPr/>
                </a:tc>
                <a:tc>
                  <a:txBody>
                    <a:bodyPr/>
                    <a:lstStyle/>
                    <a:p>
                      <a:pPr algn="ctr"/>
                      <a:r>
                        <a:rPr lang="en-US" dirty="0" smtClean="0"/>
                        <a:t>Nov 4</a:t>
                      </a:r>
                      <a:endParaRPr lang="en-US" dirty="0"/>
                    </a:p>
                  </a:txBody>
                  <a:tcPr/>
                </a:tc>
                <a:tc>
                  <a:txBody>
                    <a:bodyPr/>
                    <a:lstStyle/>
                    <a:p>
                      <a:pPr algn="ctr"/>
                      <a:r>
                        <a:rPr lang="en-US" dirty="0" smtClean="0"/>
                        <a:t>~ 30 min</a:t>
                      </a:r>
                      <a:endParaRPr lang="en-US" dirty="0"/>
                    </a:p>
                  </a:txBody>
                  <a:tcPr/>
                </a:tc>
              </a:tr>
              <a:tr h="421640">
                <a:tc>
                  <a:txBody>
                    <a:bodyPr/>
                    <a:lstStyle/>
                    <a:p>
                      <a:pPr algn="ctr"/>
                      <a:r>
                        <a:rPr lang="en-US" dirty="0" smtClean="0"/>
                        <a:t>138</a:t>
                      </a:r>
                      <a:endParaRPr lang="en-US" dirty="0"/>
                    </a:p>
                  </a:txBody>
                  <a:tcPr/>
                </a:tc>
                <a:tc>
                  <a:txBody>
                    <a:bodyPr/>
                    <a:lstStyle/>
                    <a:p>
                      <a:pPr algn="ctr"/>
                      <a:r>
                        <a:rPr lang="en-US" dirty="0" smtClean="0"/>
                        <a:t>Sept 8</a:t>
                      </a:r>
                      <a:endParaRPr lang="en-US" dirty="0"/>
                    </a:p>
                  </a:txBody>
                  <a:tcPr/>
                </a:tc>
                <a:tc>
                  <a:txBody>
                    <a:bodyPr/>
                    <a:lstStyle/>
                    <a:p>
                      <a:pPr algn="ctr"/>
                      <a:r>
                        <a:rPr lang="en-US" dirty="0" smtClean="0"/>
                        <a:t>~ 30 min</a:t>
                      </a:r>
                      <a:endParaRPr lang="en-US" dirty="0"/>
                    </a:p>
                  </a:txBody>
                  <a:tcPr/>
                </a:tc>
              </a:tr>
              <a:tr h="421640">
                <a:tc>
                  <a:txBody>
                    <a:bodyPr/>
                    <a:lstStyle/>
                    <a:p>
                      <a:pPr algn="ctr"/>
                      <a:r>
                        <a:rPr lang="en-US" dirty="0" smtClean="0"/>
                        <a:t>200</a:t>
                      </a:r>
                      <a:endParaRPr lang="en-US" dirty="0"/>
                    </a:p>
                  </a:txBody>
                  <a:tcPr/>
                </a:tc>
                <a:tc>
                  <a:txBody>
                    <a:bodyPr/>
                    <a:lstStyle/>
                    <a:p>
                      <a:pPr algn="ctr"/>
                      <a:r>
                        <a:rPr lang="en-US" dirty="0" smtClean="0"/>
                        <a:t>Nov</a:t>
                      </a:r>
                      <a:r>
                        <a:rPr lang="en-US" baseline="0" dirty="0" smtClean="0"/>
                        <a:t> 5</a:t>
                      </a:r>
                      <a:endParaRPr lang="en-US" dirty="0"/>
                    </a:p>
                  </a:txBody>
                  <a:tcPr/>
                </a:tc>
                <a:tc>
                  <a:txBody>
                    <a:bodyPr/>
                    <a:lstStyle/>
                    <a:p>
                      <a:pPr algn="ctr"/>
                      <a:r>
                        <a:rPr lang="en-US" dirty="0" smtClean="0"/>
                        <a:t>~ 30 min</a:t>
                      </a:r>
                      <a:endParaRPr lang="en-US" dirty="0"/>
                    </a:p>
                  </a:txBody>
                  <a:tcPr/>
                </a:tc>
              </a:tr>
            </a:tbl>
          </a:graphicData>
        </a:graphic>
      </p:graphicFrame>
      <p:sp>
        <p:nvSpPr>
          <p:cNvPr id="5" name="Title 1"/>
          <p:cNvSpPr txBox="1">
            <a:spLocks/>
          </p:cNvSpPr>
          <p:nvPr/>
        </p:nvSpPr>
        <p:spPr>
          <a:xfrm>
            <a:off x="1905000" y="228600"/>
            <a:ext cx="7010400" cy="990600"/>
          </a:xfrm>
          <a:prstGeom prst="rect">
            <a:avLst/>
          </a:prstGeom>
        </p:spPr>
        <p:txBody>
          <a:bodyPr>
            <a:normAutofit/>
          </a:bodyPr>
          <a:lstStyle>
            <a:lvl1pPr algn="ctr" defTabSz="914400" rtl="0" eaLnBrk="1" latinLnBrk="0" hangingPunct="1">
              <a:spcBef>
                <a:spcPct val="0"/>
              </a:spcBef>
              <a:buNone/>
              <a:defRPr sz="3800" kern="1200">
                <a:solidFill>
                  <a:schemeClr val="bg1"/>
                </a:solidFill>
                <a:latin typeface="+mj-lt"/>
                <a:ea typeface="+mj-ea"/>
                <a:cs typeface="+mj-cs"/>
              </a:defRPr>
            </a:lvl1pPr>
          </a:lstStyle>
          <a:p>
            <a:pPr algn="l"/>
            <a:r>
              <a:rPr lang="en-US" sz="3400" dirty="0" smtClean="0"/>
              <a:t>Test Execution</a:t>
            </a:r>
            <a:endParaRPr lang="en-US"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4547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34200" y="6248400"/>
            <a:ext cx="1295400" cy="538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p:nvPr/>
        </p:nvPicPr>
        <p:blipFill>
          <a:blip r:embed="rId2"/>
          <a:stretch>
            <a:fillRect/>
          </a:stretch>
        </p:blipFill>
        <p:spPr>
          <a:xfrm>
            <a:off x="1448302" y="4038600"/>
            <a:ext cx="6248400" cy="2747963"/>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bwMode="auto">
          <a:xfrm>
            <a:off x="990600" y="1295400"/>
            <a:ext cx="7011404" cy="2590800"/>
          </a:xfrm>
          <a:prstGeom prst="rect">
            <a:avLst/>
          </a:prstGeom>
          <a:noFill/>
          <a:ln>
            <a:noFill/>
          </a:ln>
        </p:spPr>
      </p:pic>
      <p:sp>
        <p:nvSpPr>
          <p:cNvPr id="6" name="Title 1"/>
          <p:cNvSpPr txBox="1">
            <a:spLocks/>
          </p:cNvSpPr>
          <p:nvPr/>
        </p:nvSpPr>
        <p:spPr>
          <a:xfrm>
            <a:off x="1905000" y="228600"/>
            <a:ext cx="7010400" cy="990600"/>
          </a:xfrm>
          <a:prstGeom prst="rect">
            <a:avLst/>
          </a:prstGeom>
        </p:spPr>
        <p:txBody>
          <a:bodyPr>
            <a:normAutofit fontScale="47500" lnSpcReduction="20000"/>
          </a:bodyPr>
          <a:lstStyle>
            <a:lvl1pPr algn="ctr" defTabSz="914400" rtl="0" eaLnBrk="1" latinLnBrk="0" hangingPunct="1">
              <a:spcBef>
                <a:spcPct val="0"/>
              </a:spcBef>
              <a:buNone/>
              <a:defRPr sz="3800" kern="1200">
                <a:solidFill>
                  <a:schemeClr val="bg1"/>
                </a:solidFill>
                <a:latin typeface="+mj-lt"/>
                <a:ea typeface="+mj-ea"/>
                <a:cs typeface="+mj-cs"/>
              </a:defRPr>
            </a:lvl1pPr>
          </a:lstStyle>
          <a:p>
            <a:pPr algn="l"/>
            <a:r>
              <a:rPr lang="en-US" sz="6700" dirty="0" smtClean="0"/>
              <a:t>Sample Data and Identified Mode Shapes</a:t>
            </a:r>
          </a:p>
          <a:p>
            <a:pPr algn="l"/>
            <a:r>
              <a:rPr lang="en-US" sz="4000" dirty="0" smtClean="0">
                <a:latin typeface="Times New Roman" panose="02020603050405020304" pitchFamily="18" charset="0"/>
                <a:cs typeface="Times New Roman" panose="02020603050405020304" pitchFamily="18" charset="0"/>
              </a:rPr>
              <a:t>(Bridge 200)</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8470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7010400" cy="762000"/>
          </a:xfrm>
        </p:spPr>
        <p:txBody>
          <a:bodyPr>
            <a:normAutofit fontScale="90000"/>
          </a:bodyPr>
          <a:lstStyle/>
          <a:p>
            <a:pPr algn="l"/>
            <a:r>
              <a:rPr lang="en-US" sz="4000" dirty="0" smtClean="0"/>
              <a:t>Key FE Modeling and Rating </a:t>
            </a:r>
            <a:r>
              <a:rPr lang="en-US" sz="4000" dirty="0" smtClean="0">
                <a:latin typeface="Times New Roman" panose="02020603050405020304" pitchFamily="18" charset="0"/>
                <a:cs typeface="Times New Roman" panose="02020603050405020304" pitchFamily="18" charset="0"/>
              </a:rPr>
              <a:t>Assumptions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95400"/>
            <a:ext cx="8229600" cy="5257800"/>
          </a:xfrm>
        </p:spPr>
        <p:txBody>
          <a:bodyPr>
            <a:normAutofit lnSpcReduction="10000"/>
          </a:bodyPr>
          <a:lstStyle/>
          <a:p>
            <a:r>
              <a:rPr lang="en-US" sz="2200" dirty="0" smtClean="0">
                <a:latin typeface="Times New Roman" panose="02020603050405020304" pitchFamily="18" charset="0"/>
                <a:cs typeface="Times New Roman" panose="02020603050405020304" pitchFamily="18" charset="0"/>
              </a:rPr>
              <a:t>Concrete encasement, concrete barriers, and bearing restraints are included during updating, but </a:t>
            </a:r>
            <a:r>
              <a:rPr lang="en-US" sz="2200" i="1" dirty="0" smtClean="0">
                <a:latin typeface="Times New Roman" panose="02020603050405020304" pitchFamily="18" charset="0"/>
                <a:cs typeface="Times New Roman" panose="02020603050405020304" pitchFamily="18" charset="0"/>
              </a:rPr>
              <a:t>neglected</a:t>
            </a:r>
            <a:r>
              <a:rPr lang="en-US" sz="2200" dirty="0" smtClean="0">
                <a:latin typeface="Times New Roman" panose="02020603050405020304" pitchFamily="18" charset="0"/>
                <a:cs typeface="Times New Roman" panose="02020603050405020304" pitchFamily="18" charset="0"/>
              </a:rPr>
              <a:t> during load rating</a:t>
            </a:r>
          </a:p>
          <a:p>
            <a:r>
              <a:rPr lang="en-US" sz="2200" dirty="0" smtClean="0">
                <a:latin typeface="Times New Roman" panose="02020603050405020304" pitchFamily="18" charset="0"/>
                <a:cs typeface="Times New Roman" panose="02020603050405020304" pitchFamily="18" charset="0"/>
              </a:rPr>
              <a:t>Bridges </a:t>
            </a:r>
            <a:r>
              <a:rPr lang="en-US" sz="2200" dirty="0">
                <a:latin typeface="Times New Roman" panose="02020603050405020304" pitchFamily="18" charset="0"/>
                <a:cs typeface="Times New Roman" panose="02020603050405020304" pitchFamily="18" charset="0"/>
              </a:rPr>
              <a:t>041, 063, and </a:t>
            </a:r>
            <a:r>
              <a:rPr lang="en-US" sz="2200" dirty="0" smtClean="0">
                <a:latin typeface="Times New Roman" panose="02020603050405020304" pitchFamily="18" charset="0"/>
                <a:cs typeface="Times New Roman" panose="02020603050405020304" pitchFamily="18" charset="0"/>
              </a:rPr>
              <a:t>138 – FE models were constructed from information included in previous </a:t>
            </a:r>
            <a:r>
              <a:rPr lang="en-US" sz="2200" dirty="0">
                <a:latin typeface="Times New Roman" panose="02020603050405020304" pitchFamily="18" charset="0"/>
                <a:cs typeface="Times New Roman" panose="02020603050405020304" pitchFamily="18" charset="0"/>
              </a:rPr>
              <a:t>load-rating reports developed by STV </a:t>
            </a:r>
            <a:r>
              <a:rPr lang="en-US" sz="2200" dirty="0" smtClean="0">
                <a:latin typeface="Times New Roman" panose="02020603050405020304" pitchFamily="18" charset="0"/>
                <a:cs typeface="Times New Roman" panose="02020603050405020304" pitchFamily="18" charset="0"/>
              </a:rPr>
              <a:t>Inc.  </a:t>
            </a:r>
            <a:endParaRPr lang="en-US" sz="2200" dirty="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Bridge 076 – </a:t>
            </a:r>
          </a:p>
          <a:p>
            <a:pPr lvl="1"/>
            <a:r>
              <a:rPr lang="en-US" sz="1900" dirty="0" smtClean="0">
                <a:latin typeface="Times New Roman" panose="02020603050405020304" pitchFamily="18" charset="0"/>
                <a:cs typeface="Times New Roman" panose="02020603050405020304" pitchFamily="18" charset="0"/>
              </a:rPr>
              <a:t>Global </a:t>
            </a:r>
            <a:r>
              <a:rPr lang="en-US" sz="1900" dirty="0">
                <a:latin typeface="Times New Roman" panose="02020603050405020304" pitchFamily="18" charset="0"/>
                <a:cs typeface="Times New Roman" panose="02020603050405020304" pitchFamily="18" charset="0"/>
              </a:rPr>
              <a:t>dimensions were obtained through on-site </a:t>
            </a:r>
            <a:r>
              <a:rPr lang="en-US" sz="1900" dirty="0" smtClean="0">
                <a:latin typeface="Times New Roman" panose="02020603050405020304" pitchFamily="18" charset="0"/>
                <a:cs typeface="Times New Roman" panose="02020603050405020304" pitchFamily="18" charset="0"/>
              </a:rPr>
              <a:t>measurements</a:t>
            </a:r>
          </a:p>
          <a:p>
            <a:pPr lvl="1"/>
            <a:r>
              <a:rPr lang="en-US" sz="1900" dirty="0" smtClean="0">
                <a:latin typeface="Times New Roman" panose="02020603050405020304" pitchFamily="18" charset="0"/>
                <a:cs typeface="Times New Roman" panose="02020603050405020304" pitchFamily="18" charset="0"/>
              </a:rPr>
              <a:t>All live loads and dead </a:t>
            </a:r>
            <a:r>
              <a:rPr lang="en-US" sz="1900" dirty="0">
                <a:latin typeface="Times New Roman" panose="02020603050405020304" pitchFamily="18" charset="0"/>
                <a:cs typeface="Times New Roman" panose="02020603050405020304" pitchFamily="18" charset="0"/>
              </a:rPr>
              <a:t>load of the wearing surface </a:t>
            </a:r>
            <a:r>
              <a:rPr lang="en-US" sz="1900" dirty="0" smtClean="0">
                <a:latin typeface="Times New Roman" panose="02020603050405020304" pitchFamily="18" charset="0"/>
                <a:cs typeface="Times New Roman" panose="02020603050405020304" pitchFamily="18" charset="0"/>
              </a:rPr>
              <a:t>was assumed to be resisted by the concrete encasement</a:t>
            </a:r>
          </a:p>
          <a:p>
            <a:pPr lvl="1"/>
            <a:r>
              <a:rPr lang="en-US" sz="1900" dirty="0" smtClean="0">
                <a:latin typeface="Times New Roman" panose="02020603050405020304" pitchFamily="18" charset="0"/>
                <a:cs typeface="Times New Roman" panose="02020603050405020304" pitchFamily="18" charset="0"/>
              </a:rPr>
              <a:t>Steel </a:t>
            </a:r>
            <a:r>
              <a:rPr lang="en-US" sz="1900" dirty="0">
                <a:latin typeface="Times New Roman" panose="02020603050405020304" pitchFamily="18" charset="0"/>
                <a:cs typeface="Times New Roman" panose="02020603050405020304" pitchFamily="18" charset="0"/>
              </a:rPr>
              <a:t>girders </a:t>
            </a:r>
            <a:r>
              <a:rPr lang="en-US" sz="1900" dirty="0" smtClean="0">
                <a:latin typeface="Times New Roman" panose="02020603050405020304" pitchFamily="18" charset="0"/>
                <a:cs typeface="Times New Roman" panose="02020603050405020304" pitchFamily="18" charset="0"/>
              </a:rPr>
              <a:t>were assumed to only carried the </a:t>
            </a:r>
            <a:r>
              <a:rPr lang="en-US" sz="1900" dirty="0">
                <a:latin typeface="Times New Roman" panose="02020603050405020304" pitchFamily="18" charset="0"/>
                <a:cs typeface="Times New Roman" panose="02020603050405020304" pitchFamily="18" charset="0"/>
              </a:rPr>
              <a:t>dead load of the concrete deck and concrete encasement </a:t>
            </a:r>
          </a:p>
          <a:p>
            <a:r>
              <a:rPr lang="en-US" sz="2200" dirty="0" smtClean="0">
                <a:latin typeface="Times New Roman" panose="02020603050405020304" pitchFamily="18" charset="0"/>
                <a:cs typeface="Times New Roman" panose="02020603050405020304" pitchFamily="18" charset="0"/>
              </a:rPr>
              <a:t>Bridge 200 – </a:t>
            </a:r>
          </a:p>
          <a:p>
            <a:pPr lvl="1"/>
            <a:r>
              <a:rPr lang="en-US" sz="1900" dirty="0" smtClean="0">
                <a:latin typeface="Times New Roman" panose="02020603050405020304" pitchFamily="18" charset="0"/>
                <a:cs typeface="Times New Roman" panose="02020603050405020304" pitchFamily="18" charset="0"/>
              </a:rPr>
              <a:t>Steel </a:t>
            </a:r>
            <a:r>
              <a:rPr lang="en-US" sz="1900" dirty="0">
                <a:latin typeface="Times New Roman" panose="02020603050405020304" pitchFamily="18" charset="0"/>
                <a:cs typeface="Times New Roman" panose="02020603050405020304" pitchFamily="18" charset="0"/>
              </a:rPr>
              <a:t>girder dimensions were estimated through </a:t>
            </a:r>
            <a:r>
              <a:rPr lang="en-US" sz="1900" dirty="0" smtClean="0">
                <a:latin typeface="Times New Roman" panose="02020603050405020304" pitchFamily="18" charset="0"/>
                <a:cs typeface="Times New Roman" panose="02020603050405020304" pitchFamily="18" charset="0"/>
              </a:rPr>
              <a:t>reverse engineering </a:t>
            </a:r>
            <a:r>
              <a:rPr lang="en-US" sz="1900" dirty="0">
                <a:latin typeface="Times New Roman" panose="02020603050405020304" pitchFamily="18" charset="0"/>
                <a:cs typeface="Times New Roman" panose="02020603050405020304" pitchFamily="18" charset="0"/>
              </a:rPr>
              <a:t>the </a:t>
            </a:r>
            <a:r>
              <a:rPr lang="en-US" sz="1900" dirty="0" smtClean="0">
                <a:latin typeface="Times New Roman" panose="02020603050405020304" pitchFamily="18" charset="0"/>
                <a:cs typeface="Times New Roman" panose="02020603050405020304" pitchFamily="18" charset="0"/>
              </a:rPr>
              <a:t>bridge</a:t>
            </a:r>
          </a:p>
          <a:p>
            <a:pPr lvl="1"/>
            <a:r>
              <a:rPr lang="en-US" sz="1900" dirty="0" smtClean="0">
                <a:latin typeface="Times New Roman" panose="02020603050405020304" pitchFamily="18" charset="0"/>
                <a:cs typeface="Times New Roman" panose="02020603050405020304" pitchFamily="18" charset="0"/>
              </a:rPr>
              <a:t>This process assumed an H-15 </a:t>
            </a:r>
            <a:r>
              <a:rPr lang="en-US" sz="1900" dirty="0">
                <a:latin typeface="Times New Roman" panose="02020603050405020304" pitchFamily="18" charset="0"/>
                <a:cs typeface="Times New Roman" panose="02020603050405020304" pitchFamily="18" charset="0"/>
              </a:rPr>
              <a:t>design </a:t>
            </a:r>
            <a:r>
              <a:rPr lang="en-US" sz="1900" dirty="0" smtClean="0">
                <a:latin typeface="Times New Roman" panose="02020603050405020304" pitchFamily="18" charset="0"/>
                <a:cs typeface="Times New Roman" panose="02020603050405020304" pitchFamily="18" charset="0"/>
              </a:rPr>
              <a:t>truck and an allowable </a:t>
            </a:r>
            <a:r>
              <a:rPr lang="en-US" sz="1900" dirty="0">
                <a:latin typeface="Times New Roman" panose="02020603050405020304" pitchFamily="18" charset="0"/>
                <a:cs typeface="Times New Roman" panose="02020603050405020304" pitchFamily="18" charset="0"/>
              </a:rPr>
              <a:t>stress design </a:t>
            </a:r>
            <a:r>
              <a:rPr lang="en-US" sz="1900" dirty="0" smtClean="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22767748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7010400" cy="762000"/>
          </a:xfrm>
        </p:spPr>
        <p:txBody>
          <a:bodyPr>
            <a:normAutofit fontScale="90000"/>
          </a:bodyPr>
          <a:lstStyle/>
          <a:p>
            <a:pPr algn="l"/>
            <a:r>
              <a:rPr lang="en-US" dirty="0" smtClean="0"/>
              <a:t>Summary of Load Rating Results</a:t>
            </a:r>
            <a:br>
              <a:rPr lang="en-US" dirty="0" smtClean="0"/>
            </a:br>
            <a:r>
              <a:rPr lang="en-US" dirty="0" smtClean="0"/>
              <a:t>(Strength I)</a:t>
            </a:r>
            <a:endParaRPr lang="en-US" dirty="0"/>
          </a:p>
        </p:txBody>
      </p:sp>
      <p:sp>
        <p:nvSpPr>
          <p:cNvPr id="6" name="Rectangle 1"/>
          <p:cNvSpPr>
            <a:spLocks noChangeArrowheads="1"/>
          </p:cNvSpPr>
          <p:nvPr/>
        </p:nvSpPr>
        <p:spPr bwMode="auto">
          <a:xfrm>
            <a:off x="533400" y="6045368"/>
            <a:ext cx="58869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Strength I rating based on flexural tensile concrete cracking</a:t>
            </a:r>
          </a:p>
        </p:txBody>
      </p:sp>
      <p:graphicFrame>
        <p:nvGraphicFramePr>
          <p:cNvPr id="3" name="Table 2"/>
          <p:cNvGraphicFramePr>
            <a:graphicFrameLocks noGrp="1"/>
          </p:cNvGraphicFramePr>
          <p:nvPr>
            <p:extLst>
              <p:ext uri="{D42A27DB-BD31-4B8C-83A1-F6EECF244321}">
                <p14:modId xmlns:p14="http://schemas.microsoft.com/office/powerpoint/2010/main" val="3770737401"/>
              </p:ext>
            </p:extLst>
          </p:nvPr>
        </p:nvGraphicFramePr>
        <p:xfrm>
          <a:off x="152402" y="1295399"/>
          <a:ext cx="8762997" cy="4611468"/>
        </p:xfrm>
        <a:graphic>
          <a:graphicData uri="http://schemas.openxmlformats.org/drawingml/2006/table">
            <a:tbl>
              <a:tblPr firstRow="1" firstCol="1" bandRow="1">
                <a:tableStyleId>{5C22544A-7EE6-4342-B048-85BDC9FD1C3A}</a:tableStyleId>
              </a:tblPr>
              <a:tblGrid>
                <a:gridCol w="1219198"/>
                <a:gridCol w="857964"/>
                <a:gridCol w="992367"/>
                <a:gridCol w="1130521"/>
                <a:gridCol w="1130521"/>
                <a:gridCol w="1144142"/>
                <a:gridCol w="1144142"/>
                <a:gridCol w="1144142"/>
              </a:tblGrid>
              <a:tr h="805452">
                <a:tc rowSpan="2" gridSpan="2">
                  <a:txBody>
                    <a:bodyPr/>
                    <a:lstStyle/>
                    <a:p>
                      <a:pPr>
                        <a:lnSpc>
                          <a:spcPct val="115000"/>
                        </a:lnSpc>
                      </a:pPr>
                      <a:endParaRPr lang="en-US" sz="1400" dirty="0">
                        <a:effectLst/>
                        <a:latin typeface="Calibri"/>
                      </a:endParaRPr>
                    </a:p>
                  </a:txBody>
                  <a:tcPr marL="68580" marR="68580" marT="0" marB="0" anchor="ct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hMerge="1">
                  <a:txBody>
                    <a:bodyPr/>
                    <a:lstStyle/>
                    <a:p>
                      <a:endParaRPr lang="en-US"/>
                    </a:p>
                  </a:txBody>
                  <a:tcPr/>
                </a:tc>
                <a:tc gridSpan="2">
                  <a:txBody>
                    <a:bodyPr/>
                    <a:lstStyle/>
                    <a:p>
                      <a:pPr marL="0" marR="0" algn="ctr">
                        <a:lnSpc>
                          <a:spcPct val="115000"/>
                        </a:lnSpc>
                        <a:spcBef>
                          <a:spcPts val="0"/>
                        </a:spcBef>
                        <a:spcAft>
                          <a:spcPts val="0"/>
                        </a:spcAft>
                      </a:pPr>
                      <a:r>
                        <a:rPr lang="en-US" sz="1600" dirty="0">
                          <a:effectLst/>
                        </a:rPr>
                        <a:t>A -Priori</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15000"/>
                        </a:lnSpc>
                        <a:spcBef>
                          <a:spcPts val="0"/>
                        </a:spcBef>
                        <a:spcAft>
                          <a:spcPts val="0"/>
                        </a:spcAft>
                      </a:pPr>
                      <a:r>
                        <a:rPr lang="en-US" sz="1600" dirty="0">
                          <a:effectLst/>
                        </a:rPr>
                        <a:t>Updated Model w/</a:t>
                      </a:r>
                    </a:p>
                    <a:p>
                      <a:pPr marL="0" marR="0" algn="ctr">
                        <a:lnSpc>
                          <a:spcPct val="115000"/>
                        </a:lnSpc>
                        <a:spcBef>
                          <a:spcPts val="0"/>
                        </a:spcBef>
                        <a:spcAft>
                          <a:spcPts val="0"/>
                        </a:spcAft>
                      </a:pPr>
                      <a:r>
                        <a:rPr lang="en-US" sz="1600" dirty="0">
                          <a:effectLst/>
                        </a:rPr>
                        <a:t> Composite Action</a:t>
                      </a:r>
                      <a:endParaRPr lang="en-US" sz="1600" dirty="0">
                        <a:effectLst/>
                        <a:latin typeface="Calibri"/>
                        <a:ea typeface="Calibri"/>
                        <a:cs typeface="Times New Roman"/>
                      </a:endParaRPr>
                    </a:p>
                  </a:txBody>
                  <a:tcPr marL="68580" marR="68580" marT="0" marB="0" anchor="ct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15000"/>
                        </a:lnSpc>
                        <a:spcBef>
                          <a:spcPts val="0"/>
                        </a:spcBef>
                        <a:spcAft>
                          <a:spcPts val="0"/>
                        </a:spcAft>
                      </a:pPr>
                      <a:r>
                        <a:rPr lang="en-US" sz="1600" dirty="0">
                          <a:effectLst/>
                        </a:rPr>
                        <a:t>Updated Model w/o </a:t>
                      </a:r>
                    </a:p>
                    <a:p>
                      <a:pPr marL="0" marR="0" algn="ctr">
                        <a:lnSpc>
                          <a:spcPct val="115000"/>
                        </a:lnSpc>
                        <a:spcBef>
                          <a:spcPts val="0"/>
                        </a:spcBef>
                        <a:spcAft>
                          <a:spcPts val="0"/>
                        </a:spcAft>
                      </a:pPr>
                      <a:r>
                        <a:rPr lang="en-US" sz="1600" dirty="0">
                          <a:effectLst/>
                        </a:rPr>
                        <a:t>Composite Action</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r>
              <a:tr h="308010">
                <a:tc gridSpan="2" vMerge="1">
                  <a:txBody>
                    <a:bodyPr/>
                    <a:lstStyle/>
                    <a:p>
                      <a:endParaRPr lang="en-US"/>
                    </a:p>
                  </a:txBody>
                  <a:tcPr/>
                </a:tc>
                <a:tc hMerge="1" vMerge="1">
                  <a:txBody>
                    <a:bodyPr/>
                    <a:lstStyle/>
                    <a:p>
                      <a:endParaRPr lang="en-US"/>
                    </a:p>
                  </a:txBody>
                  <a:tcPr/>
                </a:tc>
                <a:tc>
                  <a:txBody>
                    <a:bodyPr/>
                    <a:lstStyle/>
                    <a:p>
                      <a:pPr marL="0" marR="0" algn="ctr">
                        <a:lnSpc>
                          <a:spcPct val="115000"/>
                        </a:lnSpc>
                        <a:spcBef>
                          <a:spcPts val="0"/>
                        </a:spcBef>
                        <a:spcAft>
                          <a:spcPts val="0"/>
                        </a:spcAft>
                      </a:pPr>
                      <a:r>
                        <a:rPr lang="en-US" sz="1600" dirty="0" err="1">
                          <a:effectLst/>
                        </a:rPr>
                        <a:t>Inv</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Op</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err="1">
                          <a:effectLst/>
                        </a:rPr>
                        <a:t>Inv</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Op</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err="1">
                          <a:effectLst/>
                        </a:rPr>
                        <a:t>Inv</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Op</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r>
              <a:tr h="455508">
                <a:tc rowSpan="2">
                  <a:txBody>
                    <a:bodyPr/>
                    <a:lstStyle/>
                    <a:p>
                      <a:pPr marL="0" marR="0" algn="ctr">
                        <a:lnSpc>
                          <a:spcPct val="115000"/>
                        </a:lnSpc>
                        <a:spcBef>
                          <a:spcPts val="0"/>
                        </a:spcBef>
                        <a:spcAft>
                          <a:spcPts val="0"/>
                        </a:spcAft>
                      </a:pPr>
                      <a:r>
                        <a:rPr lang="en-US" sz="1600" dirty="0">
                          <a:effectLst/>
                        </a:rPr>
                        <a:t>Bridge 041</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Span 1</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3.42</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4.44</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3.28</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4.25</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2.62</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3.40</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r>
              <a:tr h="433816">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rPr>
                        <a:t>Span 2</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3.42</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4.44</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3.74</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4.85</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2.77</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3.58</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r>
              <a:tr h="433816">
                <a:tc rowSpan="3">
                  <a:txBody>
                    <a:bodyPr/>
                    <a:lstStyle/>
                    <a:p>
                      <a:pPr marL="0" marR="0" algn="ctr">
                        <a:lnSpc>
                          <a:spcPct val="115000"/>
                        </a:lnSpc>
                        <a:spcBef>
                          <a:spcPts val="0"/>
                        </a:spcBef>
                        <a:spcAft>
                          <a:spcPts val="0"/>
                        </a:spcAft>
                      </a:pPr>
                      <a:r>
                        <a:rPr lang="en-US" sz="1600" dirty="0">
                          <a:effectLst/>
                        </a:rPr>
                        <a:t>Bridge 063</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600" dirty="0">
                          <a:effectLst/>
                        </a:rPr>
                        <a:t>Span 1</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a:effectLst/>
                        </a:rPr>
                        <a:t>1.25</a:t>
                      </a:r>
                      <a:endParaRPr lang="en-US" sz="160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1.62</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1.23</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1.60</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0.81</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US" sz="1600" dirty="0">
                          <a:effectLst/>
                        </a:rPr>
                        <a:t>1.06</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r>
              <a:tr h="433816">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rPr>
                        <a:t>Span 2</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600">
                          <a:effectLst/>
                        </a:rPr>
                        <a:t>1.25</a:t>
                      </a:r>
                      <a:endParaRPr lang="en-US" sz="160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600">
                          <a:effectLst/>
                        </a:rPr>
                        <a:t>1.62</a:t>
                      </a:r>
                      <a:endParaRPr lang="en-US" sz="160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600" dirty="0">
                          <a:effectLst/>
                        </a:rPr>
                        <a:t>1.33</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600" dirty="0">
                          <a:effectLst/>
                        </a:rPr>
                        <a:t>1.73</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600" dirty="0">
                          <a:effectLst/>
                        </a:rPr>
                        <a:t>0.93</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600" dirty="0">
                          <a:effectLst/>
                        </a:rPr>
                        <a:t>1.21</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tcPr>
                </a:tc>
              </a:tr>
              <a:tr h="433816">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rPr>
                        <a:t>Span 3</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1.25</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1.62</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1.33</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1.72</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0.93</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1.2</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r>
              <a:tr h="417910">
                <a:tc>
                  <a:txBody>
                    <a:bodyPr/>
                    <a:lstStyle/>
                    <a:p>
                      <a:pPr marL="0" marR="0" algn="ctr">
                        <a:lnSpc>
                          <a:spcPct val="115000"/>
                        </a:lnSpc>
                        <a:spcBef>
                          <a:spcPts val="0"/>
                        </a:spcBef>
                        <a:spcAft>
                          <a:spcPts val="0"/>
                        </a:spcAft>
                      </a:pPr>
                      <a:r>
                        <a:rPr lang="en-US" sz="1600" dirty="0">
                          <a:effectLst/>
                        </a:rPr>
                        <a:t>Bridge 076</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400" dirty="0">
                          <a:effectLst/>
                        </a:rPr>
                        <a:t>-</a:t>
                      </a:r>
                      <a:endParaRPr lang="en-US" sz="14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N.A.</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effectLst/>
                        </a:rPr>
                        <a:t>N.A.</a:t>
                      </a:r>
                      <a:endParaRPr lang="en-US" sz="160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&gt; 1*</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&gt; 1*</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N.A.</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N.A.</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r>
              <a:tr h="433816">
                <a:tc>
                  <a:txBody>
                    <a:bodyPr/>
                    <a:lstStyle/>
                    <a:p>
                      <a:pPr marL="0" marR="0" algn="ctr">
                        <a:lnSpc>
                          <a:spcPct val="115000"/>
                        </a:lnSpc>
                        <a:spcBef>
                          <a:spcPts val="0"/>
                        </a:spcBef>
                        <a:spcAft>
                          <a:spcPts val="0"/>
                        </a:spcAft>
                      </a:pPr>
                      <a:r>
                        <a:rPr lang="en-US" sz="1600" dirty="0">
                          <a:effectLst/>
                        </a:rPr>
                        <a:t>Bridge 138</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400">
                          <a:effectLst/>
                        </a:rPr>
                        <a:t>-</a:t>
                      </a:r>
                      <a:endParaRPr lang="en-US" sz="140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1.63</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2.11</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1.71</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effectLst/>
                        </a:rPr>
                        <a:t>2.22</a:t>
                      </a:r>
                      <a:endParaRPr lang="en-US" sz="160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1.10</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1.42</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r>
              <a:tr h="455508">
                <a:tc>
                  <a:txBody>
                    <a:bodyPr/>
                    <a:lstStyle/>
                    <a:p>
                      <a:pPr marL="0" marR="0" algn="ctr">
                        <a:lnSpc>
                          <a:spcPct val="115000"/>
                        </a:lnSpc>
                        <a:spcBef>
                          <a:spcPts val="0"/>
                        </a:spcBef>
                        <a:spcAft>
                          <a:spcPts val="0"/>
                        </a:spcAft>
                      </a:pPr>
                      <a:r>
                        <a:rPr lang="en-US" sz="1600" dirty="0">
                          <a:effectLst/>
                        </a:rPr>
                        <a:t>Bridge 200</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effectLst/>
                        </a:rPr>
                        <a:t>-</a:t>
                      </a:r>
                      <a:endParaRPr lang="en-US" sz="140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effectLst/>
                        </a:rPr>
                        <a:t>1.56</a:t>
                      </a:r>
                      <a:endParaRPr lang="en-US" sz="160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2..02</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1.67</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2.17</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1.04</a:t>
                      </a:r>
                      <a:endParaRPr lang="en-US" sz="1600" dirty="0">
                        <a:effectLst/>
                        <a:latin typeface="Calibri"/>
                        <a:ea typeface="Calibri"/>
                        <a:cs typeface="Times New Roman"/>
                      </a:endParaRPr>
                    </a:p>
                  </a:txBody>
                  <a:tcPr marL="68580" marR="6858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1.35</a:t>
                      </a:r>
                      <a:endParaRPr lang="en-US" sz="1600" dirty="0">
                        <a:effectLst/>
                        <a:latin typeface="Calibri"/>
                        <a:ea typeface="Calibri"/>
                        <a:cs typeface="Times New Roman"/>
                      </a:endParaRPr>
                    </a:p>
                  </a:txBody>
                  <a:tcPr marL="68580" marR="6858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662134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anose="02020603050405020304" pitchFamily="18" charset="0"/>
                <a:cs typeface="Times New Roman" panose="02020603050405020304" pitchFamily="18" charset="0"/>
              </a:rPr>
              <a:t>AASHTO Manual for Bridge Evaluation</a:t>
            </a:r>
            <a:endParaRPr lang="en-US" sz="3200" dirty="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rot="10800000">
            <a:off x="1371599" y="4049756"/>
            <a:ext cx="8382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299" y="3555835"/>
            <a:ext cx="1600199" cy="646331"/>
          </a:xfrm>
          <a:prstGeom prst="rect">
            <a:avLst/>
          </a:prstGeom>
          <a:noFill/>
        </p:spPr>
        <p:txBody>
          <a:bodyPr wrap="square" rtlCol="0">
            <a:spAutoFit/>
          </a:bodyPr>
          <a:lstStyle/>
          <a:p>
            <a:r>
              <a:rPr lang="en-US" b="1" dirty="0" smtClean="0">
                <a:solidFill>
                  <a:srgbClr val="46616D"/>
                </a:solidFill>
              </a:rPr>
              <a:t>Engineering Judgment</a:t>
            </a:r>
          </a:p>
        </p:txBody>
      </p:sp>
      <p:pic>
        <p:nvPicPr>
          <p:cNvPr id="5" name="Picture 2"/>
          <p:cNvPicPr>
            <a:picLocks noChangeAspect="1" noChangeArrowheads="1"/>
          </p:cNvPicPr>
          <p:nvPr/>
        </p:nvPicPr>
        <p:blipFill>
          <a:blip r:embed="rId2" cstate="print"/>
          <a:srcRect/>
          <a:stretch>
            <a:fillRect/>
          </a:stretch>
        </p:blipFill>
        <p:spPr bwMode="auto">
          <a:xfrm>
            <a:off x="1981204" y="3796338"/>
            <a:ext cx="3390898" cy="2260599"/>
          </a:xfrm>
          <a:prstGeom prst="rect">
            <a:avLst/>
          </a:prstGeom>
          <a:ln>
            <a:noFill/>
          </a:ln>
          <a:effectLst>
            <a:outerShdw blurRad="190500" algn="tl" rotWithShape="0">
              <a:srgbClr val="000000">
                <a:alpha val="70000"/>
              </a:srgbClr>
            </a:outerShdw>
          </a:effectLst>
        </p:spPr>
      </p:pic>
      <p:cxnSp>
        <p:nvCxnSpPr>
          <p:cNvPr id="10" name="Straight Connector 9"/>
          <p:cNvCxnSpPr/>
          <p:nvPr/>
        </p:nvCxnSpPr>
        <p:spPr>
          <a:xfrm>
            <a:off x="2698757" y="1913938"/>
            <a:ext cx="0" cy="1874453"/>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71800" y="1490246"/>
            <a:ext cx="1663716" cy="646331"/>
          </a:xfrm>
          <a:prstGeom prst="rect">
            <a:avLst/>
          </a:prstGeom>
          <a:noFill/>
        </p:spPr>
        <p:txBody>
          <a:bodyPr wrap="square" rtlCol="0">
            <a:spAutoFit/>
          </a:bodyPr>
          <a:lstStyle/>
          <a:p>
            <a:r>
              <a:rPr lang="en-US" b="1" dirty="0" smtClean="0">
                <a:solidFill>
                  <a:srgbClr val="46616D"/>
                </a:solidFill>
              </a:rPr>
              <a:t>Analytical Load Rating</a:t>
            </a:r>
          </a:p>
        </p:txBody>
      </p:sp>
      <p:sp>
        <p:nvSpPr>
          <p:cNvPr id="35" name="Arc 34"/>
          <p:cNvSpPr/>
          <p:nvPr/>
        </p:nvSpPr>
        <p:spPr>
          <a:xfrm rot="16200000">
            <a:off x="946158" y="1637439"/>
            <a:ext cx="3505200" cy="3568716"/>
          </a:xfrm>
          <a:prstGeom prst="arc">
            <a:avLst>
              <a:gd name="adj1" fmla="val 16073367"/>
              <a:gd name="adj2" fmla="val 0"/>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304800" y="4202166"/>
            <a:ext cx="1676400" cy="1661993"/>
          </a:xfrm>
          <a:prstGeom prst="rect">
            <a:avLst/>
          </a:prstGeom>
          <a:noFill/>
        </p:spPr>
        <p:txBody>
          <a:bodyPr wrap="square" rtlCol="0">
            <a:spAutoFit/>
          </a:bodyPr>
          <a:lstStyle/>
          <a:p>
            <a:r>
              <a:rPr lang="en-US" sz="1400" dirty="0" smtClean="0">
                <a:solidFill>
                  <a:schemeClr val="accent6">
                    <a:lumMod val="60000"/>
                    <a:lumOff val="40000"/>
                  </a:schemeClr>
                </a:solidFill>
              </a:rPr>
              <a:t>Driven by visual appearance</a:t>
            </a:r>
          </a:p>
          <a:p>
            <a:endParaRPr lang="en-US" sz="1400" dirty="0" smtClean="0">
              <a:solidFill>
                <a:schemeClr val="accent6">
                  <a:lumMod val="60000"/>
                  <a:lumOff val="40000"/>
                </a:schemeClr>
              </a:solidFill>
            </a:endParaRPr>
          </a:p>
          <a:p>
            <a:r>
              <a:rPr lang="en-US" sz="1400" dirty="0" smtClean="0">
                <a:solidFill>
                  <a:schemeClr val="accent6">
                    <a:lumMod val="60000"/>
                    <a:lumOff val="40000"/>
                  </a:schemeClr>
                </a:solidFill>
              </a:rPr>
              <a:t>Typically lacks appreciation for mechanics</a:t>
            </a:r>
          </a:p>
          <a:p>
            <a:endParaRPr lang="en-US" dirty="0">
              <a:solidFill>
                <a:schemeClr val="accent6">
                  <a:lumMod val="60000"/>
                  <a:lumOff val="40000"/>
                </a:schemeClr>
              </a:solidFill>
            </a:endParaRPr>
          </a:p>
        </p:txBody>
      </p:sp>
      <p:cxnSp>
        <p:nvCxnSpPr>
          <p:cNvPr id="41" name="Straight Connector 40"/>
          <p:cNvCxnSpPr/>
          <p:nvPr/>
        </p:nvCxnSpPr>
        <p:spPr>
          <a:xfrm rot="16200000" flipH="1">
            <a:off x="-347365" y="4903231"/>
            <a:ext cx="1304332" cy="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5181600" y="2888395"/>
            <a:ext cx="1181100" cy="1"/>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362700" y="2735997"/>
            <a:ext cx="1866900" cy="369332"/>
          </a:xfrm>
          <a:prstGeom prst="rect">
            <a:avLst/>
          </a:prstGeom>
          <a:noFill/>
        </p:spPr>
        <p:txBody>
          <a:bodyPr wrap="square" rtlCol="0">
            <a:spAutoFit/>
          </a:bodyPr>
          <a:lstStyle/>
          <a:p>
            <a:r>
              <a:rPr lang="en-US" b="1" dirty="0" smtClean="0">
                <a:solidFill>
                  <a:srgbClr val="46616D"/>
                </a:solidFill>
              </a:rPr>
              <a:t>Physical Testing</a:t>
            </a:r>
            <a:endParaRPr lang="en-US" b="1" dirty="0">
              <a:solidFill>
                <a:srgbClr val="46616D"/>
              </a:solidFill>
            </a:endParaRPr>
          </a:p>
        </p:txBody>
      </p:sp>
      <p:cxnSp>
        <p:nvCxnSpPr>
          <p:cNvPr id="16" name="Straight Connector 15"/>
          <p:cNvCxnSpPr/>
          <p:nvPr/>
        </p:nvCxnSpPr>
        <p:spPr>
          <a:xfrm rot="16200000" flipV="1">
            <a:off x="7079112" y="3225461"/>
            <a:ext cx="240268" cy="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6248402" y="3336020"/>
            <a:ext cx="1885948" cy="95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16200000" flipV="1">
            <a:off x="4731606" y="3338394"/>
            <a:ext cx="899993"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8134350" y="3336021"/>
            <a:ext cx="0" cy="4523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flipH="1" flipV="1">
            <a:off x="6042394" y="3551605"/>
            <a:ext cx="412016"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95903" y="3705761"/>
            <a:ext cx="1943097" cy="338554"/>
          </a:xfrm>
          <a:prstGeom prst="rect">
            <a:avLst/>
          </a:prstGeom>
          <a:noFill/>
        </p:spPr>
        <p:txBody>
          <a:bodyPr wrap="square" rtlCol="0">
            <a:spAutoFit/>
          </a:bodyPr>
          <a:lstStyle/>
          <a:p>
            <a:pPr algn="ctr"/>
            <a:r>
              <a:rPr lang="en-US" sz="1600" b="1" dirty="0" smtClean="0">
                <a:solidFill>
                  <a:srgbClr val="46616D"/>
                </a:solidFill>
              </a:rPr>
              <a:t>Static</a:t>
            </a:r>
            <a:endParaRPr lang="en-US" sz="1600" b="1" dirty="0">
              <a:solidFill>
                <a:srgbClr val="46616D"/>
              </a:solidFill>
            </a:endParaRPr>
          </a:p>
        </p:txBody>
      </p:sp>
      <p:sp>
        <p:nvSpPr>
          <p:cNvPr id="30" name="TextBox 29"/>
          <p:cNvSpPr txBox="1"/>
          <p:nvPr/>
        </p:nvSpPr>
        <p:spPr>
          <a:xfrm>
            <a:off x="7658103" y="3687399"/>
            <a:ext cx="1583628" cy="338554"/>
          </a:xfrm>
          <a:prstGeom prst="rect">
            <a:avLst/>
          </a:prstGeom>
          <a:noFill/>
        </p:spPr>
        <p:txBody>
          <a:bodyPr wrap="square" rtlCol="0">
            <a:spAutoFit/>
          </a:bodyPr>
          <a:lstStyle/>
          <a:p>
            <a:r>
              <a:rPr lang="en-US" sz="1600" b="1" dirty="0" smtClean="0">
                <a:solidFill>
                  <a:srgbClr val="46616D"/>
                </a:solidFill>
              </a:rPr>
              <a:t>Dynamic</a:t>
            </a:r>
            <a:endParaRPr lang="en-US" sz="1600" b="1" dirty="0">
              <a:solidFill>
                <a:srgbClr val="46616D"/>
              </a:solidFill>
            </a:endParaRPr>
          </a:p>
        </p:txBody>
      </p:sp>
      <p:sp>
        <p:nvSpPr>
          <p:cNvPr id="36" name="Arc 35"/>
          <p:cNvSpPr/>
          <p:nvPr/>
        </p:nvSpPr>
        <p:spPr>
          <a:xfrm rot="16200000">
            <a:off x="3474304" y="176092"/>
            <a:ext cx="2119196" cy="5105402"/>
          </a:xfrm>
          <a:prstGeom prst="arc">
            <a:avLst>
              <a:gd name="adj1" fmla="val 58482"/>
              <a:gd name="adj2" fmla="val 5408616"/>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6" name="Straight Connector 45"/>
          <p:cNvCxnSpPr/>
          <p:nvPr/>
        </p:nvCxnSpPr>
        <p:spPr>
          <a:xfrm>
            <a:off x="6248399" y="3995176"/>
            <a:ext cx="1" cy="3482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V="1">
            <a:off x="3758896" y="2228917"/>
            <a:ext cx="240268" cy="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flipV="1">
            <a:off x="3276598" y="2373634"/>
            <a:ext cx="1206518"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16200000" flipV="1">
            <a:off x="4324901" y="2544533"/>
            <a:ext cx="341796"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H="1" flipV="1">
            <a:off x="3070590" y="2579638"/>
            <a:ext cx="412016"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933703" y="2709446"/>
            <a:ext cx="1104897" cy="338554"/>
          </a:xfrm>
          <a:prstGeom prst="rect">
            <a:avLst/>
          </a:prstGeom>
          <a:noFill/>
        </p:spPr>
        <p:txBody>
          <a:bodyPr wrap="square" rtlCol="0">
            <a:spAutoFit/>
          </a:bodyPr>
          <a:lstStyle/>
          <a:p>
            <a:pPr algn="ctr"/>
            <a:r>
              <a:rPr lang="en-US" sz="1600" b="1" dirty="0" smtClean="0">
                <a:solidFill>
                  <a:srgbClr val="46616D"/>
                </a:solidFill>
              </a:rPr>
              <a:t>Simplified</a:t>
            </a:r>
            <a:endParaRPr lang="en-US" sz="1600" b="1" dirty="0">
              <a:solidFill>
                <a:srgbClr val="46616D"/>
              </a:solidFill>
            </a:endParaRPr>
          </a:p>
        </p:txBody>
      </p:sp>
      <p:sp>
        <p:nvSpPr>
          <p:cNvPr id="39" name="TextBox 38"/>
          <p:cNvSpPr txBox="1"/>
          <p:nvPr/>
        </p:nvSpPr>
        <p:spPr>
          <a:xfrm>
            <a:off x="3962400" y="2709446"/>
            <a:ext cx="1219200" cy="338554"/>
          </a:xfrm>
          <a:prstGeom prst="rect">
            <a:avLst/>
          </a:prstGeom>
          <a:noFill/>
        </p:spPr>
        <p:txBody>
          <a:bodyPr wrap="square" rtlCol="0">
            <a:spAutoFit/>
          </a:bodyPr>
          <a:lstStyle/>
          <a:p>
            <a:pPr algn="ctr"/>
            <a:r>
              <a:rPr lang="en-US" sz="1600" b="1" u="sng" dirty="0" smtClean="0"/>
              <a:t>REFINED</a:t>
            </a:r>
            <a:endParaRPr lang="en-US" sz="1600" b="1" u="sng" dirty="0"/>
          </a:p>
        </p:txBody>
      </p:sp>
      <p:cxnSp>
        <p:nvCxnSpPr>
          <p:cNvPr id="42" name="Straight Connector 41"/>
          <p:cNvCxnSpPr/>
          <p:nvPr/>
        </p:nvCxnSpPr>
        <p:spPr>
          <a:xfrm flipH="1">
            <a:off x="5772150" y="4352764"/>
            <a:ext cx="141674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48" idx="0"/>
          </p:cNvCxnSpPr>
          <p:nvPr/>
        </p:nvCxnSpPr>
        <p:spPr>
          <a:xfrm flipH="1" flipV="1">
            <a:off x="7186435" y="4331547"/>
            <a:ext cx="2461" cy="435299"/>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rot="5400000" flipH="1" flipV="1">
            <a:off x="5559516" y="4558766"/>
            <a:ext cx="412016"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372102" y="4771541"/>
            <a:ext cx="1583628" cy="338554"/>
          </a:xfrm>
          <a:prstGeom prst="rect">
            <a:avLst/>
          </a:prstGeom>
          <a:noFill/>
        </p:spPr>
        <p:txBody>
          <a:bodyPr wrap="square" rtlCol="0">
            <a:spAutoFit/>
          </a:bodyPr>
          <a:lstStyle/>
          <a:p>
            <a:r>
              <a:rPr lang="en-US" sz="1600" b="1" dirty="0" smtClean="0">
                <a:solidFill>
                  <a:srgbClr val="46616D"/>
                </a:solidFill>
              </a:rPr>
              <a:t>Diagnostic</a:t>
            </a:r>
            <a:endParaRPr lang="en-US" sz="1600" b="1" dirty="0">
              <a:solidFill>
                <a:srgbClr val="46616D"/>
              </a:solidFill>
            </a:endParaRPr>
          </a:p>
        </p:txBody>
      </p:sp>
      <p:sp>
        <p:nvSpPr>
          <p:cNvPr id="48" name="TextBox 47"/>
          <p:cNvSpPr txBox="1"/>
          <p:nvPr/>
        </p:nvSpPr>
        <p:spPr>
          <a:xfrm>
            <a:off x="6726314" y="4766846"/>
            <a:ext cx="925163" cy="338554"/>
          </a:xfrm>
          <a:prstGeom prst="rect">
            <a:avLst/>
          </a:prstGeom>
          <a:noFill/>
        </p:spPr>
        <p:txBody>
          <a:bodyPr wrap="square" rtlCol="0">
            <a:spAutoFit/>
          </a:bodyPr>
          <a:lstStyle/>
          <a:p>
            <a:pPr algn="ctr"/>
            <a:r>
              <a:rPr lang="en-US" sz="1600" b="1" dirty="0" smtClean="0">
                <a:solidFill>
                  <a:srgbClr val="46616D"/>
                </a:solidFill>
              </a:rPr>
              <a:t>Proof</a:t>
            </a:r>
            <a:endParaRPr lang="en-US" sz="1600" b="1" dirty="0">
              <a:solidFill>
                <a:srgbClr val="46616D"/>
              </a:solidFill>
            </a:endParaRPr>
          </a:p>
        </p:txBody>
      </p:sp>
      <p:cxnSp>
        <p:nvCxnSpPr>
          <p:cNvPr id="51" name="Straight Connector 50"/>
          <p:cNvCxnSpPr/>
          <p:nvPr/>
        </p:nvCxnSpPr>
        <p:spPr>
          <a:xfrm>
            <a:off x="8134352" y="3983321"/>
            <a:ext cx="1" cy="11910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6248400" y="5166508"/>
            <a:ext cx="2428875" cy="7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68" idx="0"/>
          </p:cNvCxnSpPr>
          <p:nvPr/>
        </p:nvCxnSpPr>
        <p:spPr>
          <a:xfrm flipH="1" flipV="1">
            <a:off x="8677275" y="5166508"/>
            <a:ext cx="1" cy="3960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flipH="1" flipV="1">
            <a:off x="7348853" y="5380405"/>
            <a:ext cx="41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2697928" y="1913938"/>
            <a:ext cx="27387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5400000" flipH="1" flipV="1">
            <a:off x="6061443" y="5380405"/>
            <a:ext cx="412016"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5791200" y="5605046"/>
            <a:ext cx="925163" cy="584775"/>
          </a:xfrm>
          <a:prstGeom prst="rect">
            <a:avLst/>
          </a:prstGeom>
          <a:noFill/>
        </p:spPr>
        <p:txBody>
          <a:bodyPr wrap="square" rtlCol="0">
            <a:spAutoFit/>
          </a:bodyPr>
          <a:lstStyle/>
          <a:p>
            <a:pPr algn="ctr"/>
            <a:r>
              <a:rPr lang="en-US" sz="1600" b="1" dirty="0" smtClean="0">
                <a:solidFill>
                  <a:srgbClr val="46616D"/>
                </a:solidFill>
              </a:rPr>
              <a:t>Pull-release</a:t>
            </a:r>
            <a:endParaRPr lang="en-US" sz="1600" b="1" dirty="0">
              <a:solidFill>
                <a:srgbClr val="46616D"/>
              </a:solidFill>
            </a:endParaRPr>
          </a:p>
        </p:txBody>
      </p:sp>
      <p:sp>
        <p:nvSpPr>
          <p:cNvPr id="67" name="TextBox 66"/>
          <p:cNvSpPr txBox="1"/>
          <p:nvPr/>
        </p:nvSpPr>
        <p:spPr>
          <a:xfrm>
            <a:off x="7092280" y="5562600"/>
            <a:ext cx="925163" cy="338554"/>
          </a:xfrm>
          <a:prstGeom prst="rect">
            <a:avLst/>
          </a:prstGeom>
          <a:noFill/>
        </p:spPr>
        <p:txBody>
          <a:bodyPr wrap="square" rtlCol="0">
            <a:spAutoFit/>
          </a:bodyPr>
          <a:lstStyle/>
          <a:p>
            <a:pPr algn="ctr"/>
            <a:r>
              <a:rPr lang="en-US" sz="1600" b="1" dirty="0" smtClean="0">
                <a:solidFill>
                  <a:srgbClr val="46616D"/>
                </a:solidFill>
              </a:rPr>
              <a:t>Shaker</a:t>
            </a:r>
            <a:endParaRPr lang="en-US" sz="1600" b="1" dirty="0">
              <a:solidFill>
                <a:srgbClr val="46616D"/>
              </a:solidFill>
            </a:endParaRPr>
          </a:p>
        </p:txBody>
      </p:sp>
      <p:sp>
        <p:nvSpPr>
          <p:cNvPr id="68" name="TextBox 67"/>
          <p:cNvSpPr txBox="1"/>
          <p:nvPr/>
        </p:nvSpPr>
        <p:spPr>
          <a:xfrm>
            <a:off x="8134350" y="5562600"/>
            <a:ext cx="1085851" cy="338554"/>
          </a:xfrm>
          <a:prstGeom prst="rect">
            <a:avLst/>
          </a:prstGeom>
          <a:noFill/>
        </p:spPr>
        <p:txBody>
          <a:bodyPr wrap="square" rtlCol="0">
            <a:spAutoFit/>
          </a:bodyPr>
          <a:lstStyle/>
          <a:p>
            <a:pPr algn="ctr"/>
            <a:r>
              <a:rPr lang="en-US" sz="1600" b="1" u="sng" dirty="0" smtClean="0"/>
              <a:t>IMPACT</a:t>
            </a:r>
            <a:endParaRPr lang="en-US" sz="1600" b="1" u="sng" dirty="0"/>
          </a:p>
        </p:txBody>
      </p:sp>
    </p:spTree>
    <p:extLst>
      <p:ext uri="{BB962C8B-B14F-4D97-AF65-F5344CB8AC3E}">
        <p14:creationId xmlns:p14="http://schemas.microsoft.com/office/powerpoint/2010/main" val="2997860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7010400" cy="762000"/>
          </a:xfrm>
        </p:spPr>
        <p:txBody>
          <a:bodyPr>
            <a:normAutofit/>
          </a:bodyPr>
          <a:lstStyle/>
          <a:p>
            <a:pPr algn="l"/>
            <a:r>
              <a:rPr lang="en-US" sz="4000" dirty="0" smtClean="0"/>
              <a:t>Summary</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95400"/>
            <a:ext cx="8229600" cy="5257800"/>
          </a:xfrm>
        </p:spPr>
        <p:txBody>
          <a:bodyPr>
            <a:normAutofit/>
          </a:bodyPr>
          <a:lstStyle/>
          <a:p>
            <a:pPr>
              <a:spcBef>
                <a:spcPts val="1200"/>
              </a:spcBef>
            </a:pPr>
            <a:r>
              <a:rPr lang="en-US" sz="2200" dirty="0" smtClean="0">
                <a:latin typeface="Times New Roman" panose="02020603050405020304" pitchFamily="18" charset="0"/>
                <a:cs typeface="Times New Roman" panose="02020603050405020304" pitchFamily="18" charset="0"/>
              </a:rPr>
              <a:t>THMPR System produces load ratings via FE models calibrated to measured vibration frequencies and mode shapes</a:t>
            </a:r>
          </a:p>
          <a:p>
            <a:pPr>
              <a:spcBef>
                <a:spcPts val="1200"/>
              </a:spcBef>
            </a:pPr>
            <a:r>
              <a:rPr lang="en-US" sz="2200" dirty="0" smtClean="0">
                <a:latin typeface="Times New Roman" panose="02020603050405020304" pitchFamily="18" charset="0"/>
                <a:cs typeface="Times New Roman" panose="02020603050405020304" pitchFamily="18" charset="0"/>
              </a:rPr>
              <a:t>The process employed by THMPR was placed within the context of the load rating procedures presented by the AASHTO Manual for Bridge Evaluation</a:t>
            </a:r>
          </a:p>
          <a:p>
            <a:pPr>
              <a:spcBef>
                <a:spcPts val="1200"/>
              </a:spcBef>
            </a:pPr>
            <a:r>
              <a:rPr lang="en-US" sz="2200" dirty="0" smtClean="0">
                <a:latin typeface="Times New Roman" panose="02020603050405020304" pitchFamily="18" charset="0"/>
                <a:cs typeface="Times New Roman" panose="02020603050405020304" pitchFamily="18" charset="0"/>
              </a:rPr>
              <a:t>Applications to five bridges in Northampton County were presented and the results indicted that all bridges rate for the Strength I Limit State (Op) within the AASHTO LRFR methodology (even if composite action is neglected)</a:t>
            </a:r>
          </a:p>
          <a:p>
            <a:pPr>
              <a:spcBef>
                <a:spcPts val="1200"/>
              </a:spcBef>
            </a:pPr>
            <a:r>
              <a:rPr lang="en-US" sz="2200" dirty="0" smtClean="0">
                <a:latin typeface="Times New Roman" panose="02020603050405020304" pitchFamily="18" charset="0"/>
                <a:cs typeface="Times New Roman" panose="02020603050405020304" pitchFamily="18" charset="0"/>
              </a:rPr>
              <a:t>Validation efforts thus far have aimed at (1) comparison with ‘best practices’ modal impact testing procedures, and (2) ‘best practices’ FE modeling approaches </a:t>
            </a:r>
          </a:p>
        </p:txBody>
      </p:sp>
    </p:spTree>
    <p:extLst>
      <p:ext uri="{BB962C8B-B14F-4D97-AF65-F5344CB8AC3E}">
        <p14:creationId xmlns:p14="http://schemas.microsoft.com/office/powerpoint/2010/main" val="3868348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7010400" cy="762000"/>
          </a:xfrm>
        </p:spPr>
        <p:txBody>
          <a:bodyPr>
            <a:normAutofit/>
          </a:bodyPr>
          <a:lstStyle/>
          <a:p>
            <a:pPr algn="l"/>
            <a:r>
              <a:rPr lang="en-US" sz="3400" dirty="0" smtClean="0">
                <a:latin typeface="Times New Roman" panose="02020603050405020304" pitchFamily="18" charset="0"/>
                <a:cs typeface="Times New Roman" panose="02020603050405020304" pitchFamily="18" charset="0"/>
              </a:rPr>
              <a:t>Presentation Outline</a:t>
            </a:r>
            <a:endParaRPr lang="en-US" sz="3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95400"/>
            <a:ext cx="8229600" cy="4525963"/>
          </a:xfrm>
        </p:spPr>
        <p:txBody>
          <a:bodyPr>
            <a:normAutofit/>
          </a:bodyPr>
          <a:lstStyle/>
          <a:p>
            <a:r>
              <a:rPr lang="en-US" sz="2400" dirty="0" smtClean="0">
                <a:latin typeface="Times New Roman" panose="02020603050405020304" pitchFamily="18" charset="0"/>
                <a:cs typeface="Times New Roman" panose="02020603050405020304" pitchFamily="18" charset="0"/>
              </a:rPr>
              <a:t>Load Rating Procedures as per the </a:t>
            </a:r>
            <a:r>
              <a:rPr lang="en-US" sz="2400" dirty="0">
                <a:latin typeface="Times New Roman" panose="02020603050405020304" pitchFamily="18" charset="0"/>
                <a:cs typeface="Times New Roman" panose="02020603050405020304" pitchFamily="18" charset="0"/>
              </a:rPr>
              <a:t>AASHTO Manual for Bridge Evaluation</a:t>
            </a:r>
          </a:p>
          <a:p>
            <a:r>
              <a:rPr lang="en-US" sz="2400" dirty="0">
                <a:latin typeface="Times New Roman" panose="02020603050405020304" pitchFamily="18" charset="0"/>
                <a:cs typeface="Times New Roman" panose="02020603050405020304" pitchFamily="18" charset="0"/>
              </a:rPr>
              <a:t>Overview of the THMPR System</a:t>
            </a:r>
          </a:p>
          <a:p>
            <a:pPr lvl="1"/>
            <a:r>
              <a:rPr lang="en-US" sz="2400" dirty="0">
                <a:latin typeface="Times New Roman" panose="02020603050405020304" pitchFamily="18" charset="0"/>
                <a:cs typeface="Times New Roman" panose="02020603050405020304" pitchFamily="18" charset="0"/>
              </a:rPr>
              <a:t>Structural Identification and System Description</a:t>
            </a:r>
          </a:p>
          <a:p>
            <a:pPr lvl="1"/>
            <a:r>
              <a:rPr lang="en-US" sz="2400" dirty="0">
                <a:latin typeface="Times New Roman" panose="02020603050405020304" pitchFamily="18" charset="0"/>
                <a:cs typeface="Times New Roman" panose="02020603050405020304" pitchFamily="18" charset="0"/>
              </a:rPr>
              <a:t>Validation of Modal Impact Testing Capabilities</a:t>
            </a:r>
          </a:p>
          <a:p>
            <a:pPr lvl="1"/>
            <a:r>
              <a:rPr lang="en-US" sz="2400" dirty="0">
                <a:latin typeface="Times New Roman" panose="02020603050405020304" pitchFamily="18" charset="0"/>
                <a:cs typeface="Times New Roman" panose="02020603050405020304" pitchFamily="18" charset="0"/>
              </a:rPr>
              <a:t>FE Modeling, Model Updating, and Load Rating</a:t>
            </a:r>
          </a:p>
          <a:p>
            <a:r>
              <a:rPr lang="en-US" sz="2400" dirty="0" smtClean="0">
                <a:latin typeface="Times New Roman" panose="02020603050405020304" pitchFamily="18" charset="0"/>
                <a:cs typeface="Times New Roman" panose="02020603050405020304" pitchFamily="18" charset="0"/>
              </a:rPr>
              <a:t>Applications </a:t>
            </a:r>
            <a:r>
              <a:rPr lang="en-US" sz="2400" dirty="0">
                <a:latin typeface="Times New Roman" panose="02020603050405020304" pitchFamily="18" charset="0"/>
                <a:cs typeface="Times New Roman" panose="02020603050405020304" pitchFamily="18" charset="0"/>
              </a:rPr>
              <a:t>to Northampton County Bridges</a:t>
            </a:r>
          </a:p>
          <a:p>
            <a:r>
              <a:rPr lang="en-US" sz="2400" dirty="0" smtClean="0">
                <a:latin typeface="Times New Roman" panose="02020603050405020304" pitchFamily="18" charset="0"/>
                <a:cs typeface="Times New Roman" panose="02020603050405020304" pitchFamily="18" charset="0"/>
              </a:rPr>
              <a:t>Summary and Discussion</a:t>
            </a:r>
          </a:p>
        </p:txBody>
      </p:sp>
    </p:spTree>
    <p:extLst>
      <p:ext uri="{BB962C8B-B14F-4D97-AF65-F5344CB8AC3E}">
        <p14:creationId xmlns:p14="http://schemas.microsoft.com/office/powerpoint/2010/main" val="10734439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7010400" cy="762000"/>
          </a:xfrm>
        </p:spPr>
        <p:txBody>
          <a:bodyPr>
            <a:normAutofit/>
          </a:bodyPr>
          <a:lstStyle/>
          <a:p>
            <a:pPr algn="l"/>
            <a:r>
              <a:rPr lang="en-US" sz="4000" dirty="0" smtClean="0"/>
              <a:t>Discussion Points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95400"/>
            <a:ext cx="8229600" cy="5257800"/>
          </a:xfrm>
        </p:spPr>
        <p:txBody>
          <a:bodyPr>
            <a:normAutofit/>
          </a:bodyPr>
          <a:lstStyle/>
          <a:p>
            <a:pPr>
              <a:spcBef>
                <a:spcPts val="1200"/>
              </a:spcBef>
            </a:pPr>
            <a:r>
              <a:rPr lang="en-US" sz="2200" dirty="0" smtClean="0">
                <a:latin typeface="Times New Roman" panose="02020603050405020304" pitchFamily="18" charset="0"/>
                <a:cs typeface="Times New Roman" panose="02020603050405020304" pitchFamily="18" charset="0"/>
              </a:rPr>
              <a:t>Additional information (theory or application-related) necessary to answer questions or allay concerns regarding the implementation of THMPR </a:t>
            </a:r>
          </a:p>
          <a:p>
            <a:pPr>
              <a:spcBef>
                <a:spcPts val="1200"/>
              </a:spcBef>
            </a:pPr>
            <a:r>
              <a:rPr lang="en-US" sz="2200" dirty="0" smtClean="0">
                <a:latin typeface="Times New Roman" panose="02020603050405020304" pitchFamily="18" charset="0"/>
                <a:cs typeface="Times New Roman" panose="02020603050405020304" pitchFamily="18" charset="0"/>
              </a:rPr>
              <a:t>Typical quality assurance and checking procedures required by </a:t>
            </a:r>
            <a:r>
              <a:rPr lang="en-US" sz="2200" dirty="0" err="1" smtClean="0">
                <a:latin typeface="Times New Roman" panose="02020603050405020304" pitchFamily="18" charset="0"/>
                <a:cs typeface="Times New Roman" panose="02020603050405020304" pitchFamily="18" charset="0"/>
              </a:rPr>
              <a:t>PennDOT</a:t>
            </a:r>
            <a:r>
              <a:rPr lang="en-US" sz="2200" dirty="0" smtClean="0">
                <a:latin typeface="Times New Roman" panose="02020603050405020304" pitchFamily="18" charset="0"/>
                <a:cs typeface="Times New Roman" panose="02020603050405020304" pitchFamily="18" charset="0"/>
              </a:rPr>
              <a:t> for load ratings produced via refined analysis and/or load testing</a:t>
            </a:r>
          </a:p>
          <a:p>
            <a:pPr>
              <a:spcBef>
                <a:spcPts val="1200"/>
              </a:spcBef>
            </a:pPr>
            <a:r>
              <a:rPr lang="en-US" sz="2200" dirty="0" smtClean="0">
                <a:latin typeface="Times New Roman" panose="02020603050405020304" pitchFamily="18" charset="0"/>
                <a:cs typeface="Times New Roman" panose="02020603050405020304" pitchFamily="18" charset="0"/>
              </a:rPr>
              <a:t>Comments or concerns related to the specific modeling and load rating assumptions employed for the five Northampton County Bridges.</a:t>
            </a:r>
          </a:p>
        </p:txBody>
      </p:sp>
    </p:spTree>
    <p:extLst>
      <p:ext uri="{BB962C8B-B14F-4D97-AF65-F5344CB8AC3E}">
        <p14:creationId xmlns:p14="http://schemas.microsoft.com/office/powerpoint/2010/main" val="36661448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953000" cy="1447800"/>
          </a:xfrm>
        </p:spPr>
        <p:txBody>
          <a:bodyPr>
            <a:noAutofit/>
          </a:bodyPr>
          <a:lstStyle/>
          <a:p>
            <a:pPr algn="r"/>
            <a:r>
              <a:rPr lang="en-US" sz="3600" dirty="0" smtClean="0"/>
              <a:t>Load Rating of Northampton County Bridge via THMPR</a:t>
            </a:r>
            <a:endParaRPr lang="en-US" sz="3600" dirty="0"/>
          </a:p>
        </p:txBody>
      </p:sp>
      <p:sp>
        <p:nvSpPr>
          <p:cNvPr id="5" name="TextBox 4"/>
          <p:cNvSpPr txBox="1"/>
          <p:nvPr/>
        </p:nvSpPr>
        <p:spPr>
          <a:xfrm>
            <a:off x="228600" y="5439697"/>
            <a:ext cx="3104322" cy="1447800"/>
          </a:xfrm>
          <a:prstGeom prst="rect">
            <a:avLst/>
          </a:prstGeom>
        </p:spPr>
        <p:txBody>
          <a:bodyPr vert="horz" wrap="square" lIns="91440" tIns="45720" rIns="91440" bIns="45720" rtlCol="0" anchor="ctr">
            <a:normAutofit/>
          </a:bodyPr>
          <a:lstStyle/>
          <a:p>
            <a:r>
              <a:rPr lang="en-US" sz="1200" dirty="0" smtClean="0">
                <a:solidFill>
                  <a:schemeClr val="bg1"/>
                </a:solidFill>
              </a:rPr>
              <a:t>Presented by</a:t>
            </a:r>
          </a:p>
          <a:p>
            <a:r>
              <a:rPr lang="en-US" sz="1500" dirty="0" smtClean="0">
                <a:solidFill>
                  <a:schemeClr val="bg1"/>
                </a:solidFill>
              </a:rPr>
              <a:t>Franklin L. Moon, PhD</a:t>
            </a:r>
          </a:p>
          <a:p>
            <a:r>
              <a:rPr lang="en-US" sz="1400" dirty="0" smtClean="0">
                <a:solidFill>
                  <a:schemeClr val="bg1"/>
                </a:solidFill>
              </a:rPr>
              <a:t>Principal </a:t>
            </a:r>
          </a:p>
          <a:p>
            <a:r>
              <a:rPr lang="en-US" sz="1400" dirty="0" smtClean="0">
                <a:solidFill>
                  <a:schemeClr val="bg1"/>
                </a:solidFill>
              </a:rPr>
              <a:t>Intelligent Infrastructure Systems, LLC</a:t>
            </a:r>
          </a:p>
          <a:p>
            <a:r>
              <a:rPr lang="en-US" sz="1400" dirty="0" smtClean="0">
                <a:solidFill>
                  <a:schemeClr val="bg1"/>
                </a:solidFill>
              </a:rPr>
              <a:t>Associate Professor</a:t>
            </a:r>
          </a:p>
          <a:p>
            <a:r>
              <a:rPr lang="en-US" sz="1400" dirty="0" smtClean="0">
                <a:solidFill>
                  <a:schemeClr val="bg1"/>
                </a:solidFill>
              </a:rPr>
              <a:t>Drexel University</a:t>
            </a:r>
          </a:p>
        </p:txBody>
      </p:sp>
    </p:spTree>
    <p:extLst>
      <p:ext uri="{BB962C8B-B14F-4D97-AF65-F5344CB8AC3E}">
        <p14:creationId xmlns:p14="http://schemas.microsoft.com/office/powerpoint/2010/main" val="66071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7399" y="207260"/>
            <a:ext cx="6976475" cy="584775"/>
          </a:xfrm>
          <a:prstGeom prst="rect">
            <a:avLst/>
          </a:prstGeom>
          <a:noFill/>
        </p:spPr>
        <p:txBody>
          <a:bodyPr wrap="squar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State-of-the-Art – Bridge Capacity Est.</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4" name="AutoShape 2"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0" descr="data:image/jpeg;base64,/9j/4AAQSkZJRgABAQAAAQABAAD/2wCEAAkGBxAPEBUUERQVFBUXFx8UFBgSFxwcGBQXFxwXFxwdFRYZHy4sJBolHBQXIjItJSktLy46GB8zODM4NygxLisBCgoKDQ0OFxAPGjUlHyUxNywsNzE0NzUuNyw3NTcrKys2NzcvNzIsNSwsLCssLCwuNSstKywsLC40ODYsLCwsOP/AABEIADAAugMBIgACEQEDEQH/xAAbAAACAwEBAQAAAAAAAAAAAAAABQMEBgIHAf/EAD4QAAIBAwIDBQMIBwkAAAAAAAECAwAEERIhBTFBBhMiUWEHgZEyM0JicYKhwRUjVHJ0krEUFjZSssLR0vH/xAAYAQEBAQEBAAAAAAAAAAAAAAAAAgEDBP/EACkRAAIBAgMGBwEAAAAAAAAAAAABAgMxBBFBEhMhQoGhMlFxkbHR4RT/2gAMAwEAAhEDEQA/APNaKKcdnOz8/EZGjt1Uso1nUcbZA/OgE9Fbo+yzigHzcZ6/LFY++tJLeRo5kKOpwytzFAVaKt39lJbyGOVCjjBIPkwDD8DVg8Hm/soutI7oyd1nO+rnjFaBZRXefSmHGeDzWbRrMADIizLg58DZx79jQCyimfCODzXYlMQU90hmfUcYRck48+VN+Bdg76+gWaBEKMSAWcA+EkHb7RQGVorXcV9nnErWJpXiDKvibu2BKqNySPIVlo1LMAoySwAHmScAfjWAioqzd2zwyNHIul0YqwPQjpUOfTrWg4orvPpQD6daZA4orvPpQD6daZA4orvPp1oz6daA4orvPp1oz6daA4or6a+VgCvSvY/wlpFupRJGuqF4ApbDKSFOoj/Jvz9K81rX+zniENu92ZnVNdo6Lq+kx5AetAMIOwFypU/pG1TBB1CckrjqN+Y+2n09hHxXjKygM9tbRK0sug6Z2iyfCceLJ8s8jXkCqMDavS27Ytw7hFtBa3CyXDEu5XBFumc6OXPcDf61ASe0GI8Tsk4ikLwvGxhnR1Ktoz4GOQOWR/MfKlJ/w2P40/6RWm7Lcb4hOdN+6XFnPGY3KlT3eoc20jbyPlkVVtOAwtwqSzlu44Sl20iyOuoPGAAGwCOY+G9SpxdmQqkHZnlbcq3PtX+es/4GL+r1b4N2R4Skoa44nbzx4IKIpQknl49Z5fZUcFxZ8Zs4I7m4W0vLdBEJJBmOaMYxncYPv235g1RZB7MTtxD+Ck/oa1E3ZKV+CWsC3MCFZWlLmTCEPrOkMOZGobelILq6seEWU8FtOLu6uV7uSRBhIoyMELud8E9cnPSlvEuIQNwG1gDqZUuHZo/pKpMuCR5eIfGgNh2b4DJwKRrm+vIxF3TARq7EzHbGFPPHoOtZ32d8FJmlv5oZBDbgzxoEOZJDkoIxjxY2xjrivk/GIOIcF7u4kRLq0b9TrO8seBsD542+4D1p3f8AaW7gtbO04bKZmSMGadFBQdAikjG2/rgL51jaXFmNpLNij2lWJuYoOJpG0XfKI7iNlIMcq5GTkDnjHrpHnXn+a9bt76+mtp4OJukqyqFTGA0TDfUMDfpt6Urt+HWVquoRqcfTmPX31wliYK3E808XTXCPH0MDaWM03zUbv6qDj48qbwdj7xuaKn77D8q0M3axC6xxZdmIRQvhXJOB4j036A1T4tf3quyIo1Lr1DQ+QIwSxDSAAgBSdvKs260rLIlVMRO0UvUqx9h5fpTRL8TUn9xm/aE/kP8AzS4LxGZBJqcI24YuqKcll2OR1Rh7qifgF4wjYjX3udH6xWJClgevIaGOeW1Vs1tZdi93X1n2Gj9hZvozRN8RVC67IXse/d6x9Q5/Cqydm7sjUI/DjOrUmnnp+VqxnO2Ksx8G4lEcKsiaT4tEgATALHXhsDYE71WzVXNn0KUKy5k+n6JZ4mjbS6lT5MCD8DXFaCXtHeReCYpKOeHCuN/rLSi/8TlwioG5KnyV2HLPnz99XFy1R0i5cyKtFFFUWFFFFAFFFFASQTPGdSMyHzQkH4im9v2qvE5uHH11BpJRUyhGV0RKnCfiWZopO1CyfPWsEnrup+IqP9KWDfKsiP3Jz/1pDRUbmCt8sjcQVs11f2aVLzhH7POPvZ/31YTiPCV3Fux9GyfzrJUVm5Xm/cx4dPV+7NovamyT5u30n0Rc/EmoLjtsx+TGfvP+QH51kqKz+enqiVhKWqzHVz2muX5FU/dG/wATSmed5Dl2LHzY5qOiusYRjZHaMIx8KOkbBB8jnY4PuNamy7XHHdOGMbFi5nmllIDxSRELnddpOnpWUoqizYN2rjtxClqHKJHpYayqlu8kk5MpJ2fmQOZqmnaoCSOQ26a4zLo0sQumcyFhpx075sH7NqzdFAPrvtK0kLRd3hSVIy2dJRi3hAUDfr9lSW/ayRJJpFTSZpBI2hypGAy4Bwcg6uorO0UAy47xZruVZCoQhAmxyW05OpjgZbfy6CqUtwWG/wD7jlUVFAFFFFAf/9k="/>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2" descr="data:image/jpeg;base64,/9j/4AAQSkZJRgABAQAAAQABAAD/2wCEAAkGBxAPEBUUERQVFBUXFx8UFBgSFxwcGBQXFxwXFxwdFRYZHy4sJBolHBQXIjItJSktLy46GB8zODM4NygxLisBCgoKDQ0OFxAPGjUlHyUxNywsNzE0NzUuNyw3NTcrKys2NzcvNzIsNSwsLCssLCwuNSstKywsLC40ODYsLCwsOP/AABEIADAAugMBIgACEQEDEQH/xAAbAAACAwEBAQAAAAAAAAAAAAAABQMEBgIHAf/EAD4QAAIBAwIDBQMIBwkAAAAAAAECAwAEERIhBTFBBhMiUWEHgZEyM0JicYKhwRUjVHJ0krEUFjZSssLR0vH/xAAYAQEBAQEBAAAAAAAAAAAAAAAAAgEDBP/EACkRAAIBAgMGBwEAAAAAAAAAAAABAgMxBBFBEhMhQoGhMlFxkbHR4RT/2gAMAwEAAhEDEQA/APNaKKcdnOz8/EZGjt1Uso1nUcbZA/OgE9Fbo+yzigHzcZ6/LFY++tJLeRo5kKOpwytzFAVaKt39lJbyGOVCjjBIPkwDD8DVg8Hm/soutI7oyd1nO+rnjFaBZRXefSmHGeDzWbRrMADIizLg58DZx79jQCyimfCODzXYlMQU90hmfUcYRck48+VN+Bdg76+gWaBEKMSAWcA+EkHb7RQGVorXcV9nnErWJpXiDKvibu2BKqNySPIVlo1LMAoySwAHmScAfjWAioqzd2zwyNHIul0YqwPQjpUOfTrWg4orvPpQD6daZA4orvPpQD6daZA4orvPp1oz6daA4orvPp1oz6daA4or6a+VgCvSvY/wlpFupRJGuqF4ApbDKSFOoj/Jvz9K81rX+zniENu92ZnVNdo6Lq+kx5AetAMIOwFypU/pG1TBB1CckrjqN+Y+2n09hHxXjKygM9tbRK0sug6Z2iyfCceLJ8s8jXkCqMDavS27Ytw7hFtBa3CyXDEu5XBFumc6OXPcDf61ASe0GI8Tsk4ikLwvGxhnR1Ktoz4GOQOWR/MfKlJ/w2P40/6RWm7Lcb4hOdN+6XFnPGY3KlT3eoc20jbyPlkVVtOAwtwqSzlu44Sl20iyOuoPGAAGwCOY+G9SpxdmQqkHZnlbcq3PtX+es/4GL+r1b4N2R4Skoa44nbzx4IKIpQknl49Z5fZUcFxZ8Zs4I7m4W0vLdBEJJBmOaMYxncYPv235g1RZB7MTtxD+Ck/oa1E3ZKV+CWsC3MCFZWlLmTCEPrOkMOZGobelILq6seEWU8FtOLu6uV7uSRBhIoyMELud8E9cnPSlvEuIQNwG1gDqZUuHZo/pKpMuCR5eIfGgNh2b4DJwKRrm+vIxF3TARq7EzHbGFPPHoOtZ32d8FJmlv5oZBDbgzxoEOZJDkoIxjxY2xjrivk/GIOIcF7u4kRLq0b9TrO8seBsD542+4D1p3f8AaW7gtbO04bKZmSMGadFBQdAikjG2/rgL51jaXFmNpLNij2lWJuYoOJpG0XfKI7iNlIMcq5GTkDnjHrpHnXn+a9bt76+mtp4OJukqyqFTGA0TDfUMDfpt6Urt+HWVquoRqcfTmPX31wliYK3E808XTXCPH0MDaWM03zUbv6qDj48qbwdj7xuaKn77D8q0M3axC6xxZdmIRQvhXJOB4j036A1T4tf3quyIo1Lr1DQ+QIwSxDSAAgBSdvKs260rLIlVMRO0UvUqx9h5fpTRL8TUn9xm/aE/kP8AzS4LxGZBJqcI24YuqKcll2OR1Rh7qifgF4wjYjX3udH6xWJClgevIaGOeW1Vs1tZdi93X1n2Gj9hZvozRN8RVC67IXse/d6x9Q5/Cqydm7sjUI/DjOrUmnnp+VqxnO2Ksx8G4lEcKsiaT4tEgATALHXhsDYE71WzVXNn0KUKy5k+n6JZ4mjbS6lT5MCD8DXFaCXtHeReCYpKOeHCuN/rLSi/8TlwioG5KnyV2HLPnz99XFy1R0i5cyKtFFFUWFFFFAFFFFASQTPGdSMyHzQkH4im9v2qvE5uHH11BpJRUyhGV0RKnCfiWZopO1CyfPWsEnrup+IqP9KWDfKsiP3Jz/1pDRUbmCt8sjcQVs11f2aVLzhH7POPvZ/31YTiPCV3Fux9GyfzrJUVm5Xm/cx4dPV+7NovamyT5u30n0Rc/EmoLjtsx+TGfvP+QH51kqKz+enqiVhKWqzHVz2muX5FU/dG/wATSmed5Dl2LHzY5qOiusYRjZHaMIx8KOkbBB8jnY4PuNamy7XHHdOGMbFi5nmllIDxSRELnddpOnpWUoqizYN2rjtxClqHKJHpYayqlu8kk5MpJ2fmQOZqmnaoCSOQ26a4zLo0sQumcyFhpx075sH7NqzdFAPrvtK0kLRd3hSVIy2dJRi3hAUDfr9lSW/ayRJJpFTSZpBI2hypGAy4Bwcg6uorO0UAy47xZruVZCoQhAmxyW05OpjgZbfy6CqUtwWG/wD7jlUVFAFFFFAf/9k="/>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4" descr="data:image/jpeg;base64,/9j/4AAQSkZJRgABAQAAAQABAAD/2wCEAAkGBxAPEBUUERQVFBUXFx8UFBgSFxwcGBQXFxwXFxwdFRYZHy4sJBolHBQXIjItJSktLy46GB8zODM4NygxLisBCgoKDQ0OFxAPGjUlHyUxNywsNzE0NzUuNyw3NTcrKys2NzcvNzIsNSwsLCssLCwuNSstKywsLC40ODYsLCwsOP/AABEIADAAugMBIgACEQEDEQH/xAAbAAACAwEBAQAAAAAAAAAAAAAABQMEBgIHAf/EAD4QAAIBAwIDBQMIBwkAAAAAAAECAwAEERIhBTFBBhMiUWEHgZEyM0JicYKhwRUjVHJ0krEUFjZSssLR0vH/xAAYAQEBAQEBAAAAAAAAAAAAAAAAAgEDBP/EACkRAAIBAgMGBwEAAAAAAAAAAAABAgMxBBFBEhMhQoGhMlFxkbHR4RT/2gAMAwEAAhEDEQA/APNaKKcdnOz8/EZGjt1Uso1nUcbZA/OgE9Fbo+yzigHzcZ6/LFY++tJLeRo5kKOpwytzFAVaKt39lJbyGOVCjjBIPkwDD8DVg8Hm/soutI7oyd1nO+rnjFaBZRXefSmHGeDzWbRrMADIizLg58DZx79jQCyimfCODzXYlMQU90hmfUcYRck48+VN+Bdg76+gWaBEKMSAWcA+EkHb7RQGVorXcV9nnErWJpXiDKvibu2BKqNySPIVlo1LMAoySwAHmScAfjWAioqzd2zwyNHIul0YqwPQjpUOfTrWg4orvPpQD6daZA4orvPpQD6daZA4orvPp1oz6daA4orvPp1oz6daA4or6a+VgCvSvY/wlpFupRJGuqF4ApbDKSFOoj/Jvz9K81rX+zniENu92ZnVNdo6Lq+kx5AetAMIOwFypU/pG1TBB1CckrjqN+Y+2n09hHxXjKygM9tbRK0sug6Z2iyfCceLJ8s8jXkCqMDavS27Ytw7hFtBa3CyXDEu5XBFumc6OXPcDf61ASe0GI8Tsk4ikLwvGxhnR1Ktoz4GOQOWR/MfKlJ/w2P40/6RWm7Lcb4hOdN+6XFnPGY3KlT3eoc20jbyPlkVVtOAwtwqSzlu44Sl20iyOuoPGAAGwCOY+G9SpxdmQqkHZnlbcq3PtX+es/4GL+r1b4N2R4Skoa44nbzx4IKIpQknl49Z5fZUcFxZ8Zs4I7m4W0vLdBEJJBmOaMYxncYPv235g1RZB7MTtxD+Ck/oa1E3ZKV+CWsC3MCFZWlLmTCEPrOkMOZGobelILq6seEWU8FtOLu6uV7uSRBhIoyMELud8E9cnPSlvEuIQNwG1gDqZUuHZo/pKpMuCR5eIfGgNh2b4DJwKRrm+vIxF3TARq7EzHbGFPPHoOtZ32d8FJmlv5oZBDbgzxoEOZJDkoIxjxY2xjrivk/GIOIcF7u4kRLq0b9TrO8seBsD542+4D1p3f8AaW7gtbO04bKZmSMGadFBQdAikjG2/rgL51jaXFmNpLNij2lWJuYoOJpG0XfKI7iNlIMcq5GTkDnjHrpHnXn+a9bt76+mtp4OJukqyqFTGA0TDfUMDfpt6Urt+HWVquoRqcfTmPX31wliYK3E808XTXCPH0MDaWM03zUbv6qDj48qbwdj7xuaKn77D8q0M3axC6xxZdmIRQvhXJOB4j036A1T4tf3quyIo1Lr1DQ+QIwSxDSAAgBSdvKs260rLIlVMRO0UvUqx9h5fpTRL8TUn9xm/aE/kP8AzS4LxGZBJqcI24YuqKcll2OR1Rh7qifgF4wjYjX3udH6xWJClgevIaGOeW1Vs1tZdi93X1n2Gj9hZvozRN8RVC67IXse/d6x9Q5/Cqydm7sjUI/DjOrUmnnp+VqxnO2Ksx8G4lEcKsiaT4tEgATALHXhsDYE71WzVXNn0KUKy5k+n6JZ4mjbS6lT5MCD8DXFaCXtHeReCYpKOeHCuN/rLSi/8TlwioG5KnyV2HLPnz99XFy1R0i5cyKtFFFUWFFFFAFFFFASQTPGdSMyHzQkH4im9v2qvE5uHH11BpJRUyhGV0RKnCfiWZopO1CyfPWsEnrup+IqP9KWDfKsiP3Jz/1pDRUbmCt8sjcQVs11f2aVLzhH7POPvZ/31YTiPCV3Fux9GyfzrJUVm5Xm/cx4dPV+7NovamyT5u30n0Rc/EmoLjtsx+TGfvP+QH51kqKz+enqiVhKWqzHVz2muX5FU/dG/wATSmed5Dl2LHzY5qOiusYRjZHaMIx8KOkbBB8jnY4PuNamy7XHHdOGMbFi5nmllIDxSRELnddpOnpWUoqizYN2rjtxClqHKJHpYayqlu8kk5MpJ2fmQOZqmnaoCSOQ26a4zLo0sQumcyFhpx075sH7NqzdFAPrvtK0kLRd3hSVIy2dJRi3hAUDfr9lSW/ayRJJpFTSZpBI2hypGAy4Bwcg6uorO0UAy47xZruVZCoQhAmxyW05OpjgZbfy6CqUtwWG/wD7jlUVFAFFFFAf/9k="/>
          <p:cNvSpPr>
            <a:spLocks noChangeAspect="1" noChangeArrowheads="1"/>
          </p:cNvSpPr>
          <p:nvPr/>
        </p:nvSpPr>
        <p:spPr bwMode="auto">
          <a:xfrm>
            <a:off x="1331235" y="93322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TextBox 33"/>
          <p:cNvSpPr txBox="1"/>
          <p:nvPr/>
        </p:nvSpPr>
        <p:spPr>
          <a:xfrm>
            <a:off x="7668770" y="2881322"/>
            <a:ext cx="1219200" cy="1349083"/>
          </a:xfrm>
          <a:prstGeom prst="rect">
            <a:avLst/>
          </a:prstGeom>
        </p:spPr>
        <p:txBody>
          <a:bodyPr vert="horz" wrap="square" lIns="91440" tIns="45720" rIns="91440" bIns="45720" rtlCol="0" anchor="ctr">
            <a:noAutofit/>
          </a:bodyPr>
          <a:lstStyle/>
          <a:p>
            <a:pPr algn="r"/>
            <a:r>
              <a:rPr lang="en-US" sz="12000" b="1" dirty="0" smtClean="0">
                <a:solidFill>
                  <a:schemeClr val="bg1">
                    <a:lumMod val="85000"/>
                  </a:schemeClr>
                </a:solidFill>
                <a:latin typeface="+mj-lt"/>
              </a:rPr>
              <a:t>7</a:t>
            </a:r>
          </a:p>
        </p:txBody>
      </p:sp>
      <p:sp>
        <p:nvSpPr>
          <p:cNvPr id="35" name="TextBox 34"/>
          <p:cNvSpPr txBox="1"/>
          <p:nvPr/>
        </p:nvSpPr>
        <p:spPr>
          <a:xfrm>
            <a:off x="1417700" y="1518415"/>
            <a:ext cx="1219200" cy="1349083"/>
          </a:xfrm>
          <a:prstGeom prst="rect">
            <a:avLst/>
          </a:prstGeom>
        </p:spPr>
        <p:txBody>
          <a:bodyPr vert="horz" wrap="square" lIns="91440" tIns="45720" rIns="91440" bIns="45720" rtlCol="0" anchor="ctr">
            <a:noAutofit/>
          </a:bodyPr>
          <a:lstStyle/>
          <a:p>
            <a:pPr algn="r"/>
            <a:r>
              <a:rPr lang="en-US" sz="12000" b="1" dirty="0" smtClean="0">
                <a:solidFill>
                  <a:schemeClr val="bg1">
                    <a:lumMod val="85000"/>
                  </a:schemeClr>
                </a:solidFill>
                <a:latin typeface="+mj-lt"/>
              </a:rPr>
              <a:t>6</a:t>
            </a:r>
          </a:p>
        </p:txBody>
      </p:sp>
      <p:sp>
        <p:nvSpPr>
          <p:cNvPr id="36" name="TextBox 35"/>
          <p:cNvSpPr txBox="1"/>
          <p:nvPr/>
        </p:nvSpPr>
        <p:spPr>
          <a:xfrm>
            <a:off x="655700" y="3118615"/>
            <a:ext cx="1219200" cy="1349083"/>
          </a:xfrm>
          <a:prstGeom prst="rect">
            <a:avLst/>
          </a:prstGeom>
        </p:spPr>
        <p:txBody>
          <a:bodyPr vert="horz" wrap="square" lIns="91440" tIns="45720" rIns="91440" bIns="45720" rtlCol="0" anchor="ctr">
            <a:noAutofit/>
          </a:bodyPr>
          <a:lstStyle/>
          <a:p>
            <a:pPr algn="r"/>
            <a:r>
              <a:rPr lang="en-US" sz="12000" b="1" dirty="0">
                <a:solidFill>
                  <a:schemeClr val="bg1">
                    <a:lumMod val="85000"/>
                  </a:schemeClr>
                </a:solidFill>
                <a:latin typeface="+mj-lt"/>
              </a:rPr>
              <a:t>5</a:t>
            </a:r>
            <a:endParaRPr lang="en-US" sz="12000" b="1" dirty="0" smtClean="0">
              <a:solidFill>
                <a:schemeClr val="bg1">
                  <a:lumMod val="85000"/>
                </a:schemeClr>
              </a:solidFill>
              <a:latin typeface="+mj-lt"/>
            </a:endParaRPr>
          </a:p>
        </p:txBody>
      </p:sp>
      <p:sp>
        <p:nvSpPr>
          <p:cNvPr id="37" name="TextBox 36"/>
          <p:cNvSpPr txBox="1"/>
          <p:nvPr/>
        </p:nvSpPr>
        <p:spPr>
          <a:xfrm>
            <a:off x="1341500" y="4746917"/>
            <a:ext cx="1219200" cy="1349083"/>
          </a:xfrm>
          <a:prstGeom prst="rect">
            <a:avLst/>
          </a:prstGeom>
        </p:spPr>
        <p:txBody>
          <a:bodyPr vert="horz" wrap="square" lIns="91440" tIns="45720" rIns="91440" bIns="45720" rtlCol="0" anchor="ctr">
            <a:noAutofit/>
          </a:bodyPr>
          <a:lstStyle/>
          <a:p>
            <a:pPr algn="r"/>
            <a:r>
              <a:rPr lang="en-US" sz="12000" b="1" dirty="0" smtClean="0">
                <a:solidFill>
                  <a:schemeClr val="bg1">
                    <a:lumMod val="85000"/>
                  </a:schemeClr>
                </a:solidFill>
                <a:latin typeface="+mj-lt"/>
              </a:rPr>
              <a:t>4</a:t>
            </a:r>
          </a:p>
        </p:txBody>
      </p:sp>
      <p:sp>
        <p:nvSpPr>
          <p:cNvPr id="38" name="TextBox 37"/>
          <p:cNvSpPr txBox="1"/>
          <p:nvPr/>
        </p:nvSpPr>
        <p:spPr>
          <a:xfrm>
            <a:off x="4969193" y="4718815"/>
            <a:ext cx="1219200" cy="1349083"/>
          </a:xfrm>
          <a:prstGeom prst="rect">
            <a:avLst/>
          </a:prstGeom>
        </p:spPr>
        <p:txBody>
          <a:bodyPr vert="horz" wrap="square" lIns="91440" tIns="45720" rIns="91440" bIns="45720" rtlCol="0" anchor="ctr">
            <a:noAutofit/>
          </a:bodyPr>
          <a:lstStyle/>
          <a:p>
            <a:pPr algn="r"/>
            <a:r>
              <a:rPr lang="en-US" sz="12000" b="1" dirty="0" smtClean="0">
                <a:solidFill>
                  <a:schemeClr val="bg1">
                    <a:lumMod val="85000"/>
                  </a:schemeClr>
                </a:solidFill>
                <a:latin typeface="+mj-lt"/>
              </a:rPr>
              <a:t>3</a:t>
            </a:r>
          </a:p>
        </p:txBody>
      </p:sp>
      <p:sp>
        <p:nvSpPr>
          <p:cNvPr id="39" name="TextBox 38"/>
          <p:cNvSpPr txBox="1"/>
          <p:nvPr/>
        </p:nvSpPr>
        <p:spPr>
          <a:xfrm>
            <a:off x="5397859" y="3118615"/>
            <a:ext cx="1219200" cy="1349083"/>
          </a:xfrm>
          <a:prstGeom prst="rect">
            <a:avLst/>
          </a:prstGeom>
        </p:spPr>
        <p:txBody>
          <a:bodyPr vert="horz" wrap="square" lIns="91440" tIns="45720" rIns="91440" bIns="45720" rtlCol="0" anchor="ctr">
            <a:noAutofit/>
          </a:bodyPr>
          <a:lstStyle/>
          <a:p>
            <a:pPr algn="r"/>
            <a:r>
              <a:rPr lang="en-US" sz="12000" b="1" dirty="0" smtClean="0">
                <a:solidFill>
                  <a:schemeClr val="bg1">
                    <a:lumMod val="85000"/>
                  </a:schemeClr>
                </a:solidFill>
                <a:latin typeface="+mj-lt"/>
              </a:rPr>
              <a:t>2</a:t>
            </a:r>
          </a:p>
        </p:txBody>
      </p:sp>
      <p:sp>
        <p:nvSpPr>
          <p:cNvPr id="40" name="TextBox 39"/>
          <p:cNvSpPr txBox="1"/>
          <p:nvPr/>
        </p:nvSpPr>
        <p:spPr>
          <a:xfrm>
            <a:off x="4769114" y="1482642"/>
            <a:ext cx="1219200" cy="1349083"/>
          </a:xfrm>
          <a:prstGeom prst="rect">
            <a:avLst/>
          </a:prstGeom>
        </p:spPr>
        <p:txBody>
          <a:bodyPr vert="horz" wrap="square" lIns="91440" tIns="45720" rIns="91440" bIns="45720" rtlCol="0" anchor="ctr">
            <a:noAutofit/>
          </a:bodyPr>
          <a:lstStyle/>
          <a:p>
            <a:pPr algn="r"/>
            <a:r>
              <a:rPr lang="en-US" sz="12000" b="1" dirty="0" smtClean="0">
                <a:solidFill>
                  <a:schemeClr val="bg1">
                    <a:lumMod val="85000"/>
                  </a:schemeClr>
                </a:solidFill>
                <a:latin typeface="+mj-lt"/>
              </a:rPr>
              <a:t>1</a:t>
            </a:r>
          </a:p>
        </p:txBody>
      </p:sp>
      <p:pic>
        <p:nvPicPr>
          <p:cNvPr id="41" name="Picture 40"/>
          <p:cNvPicPr/>
          <p:nvPr/>
        </p:nvPicPr>
        <p:blipFill>
          <a:blip r:embed="rId3" cstate="email">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2264084" y="2454717"/>
            <a:ext cx="3024843" cy="2955483"/>
          </a:xfrm>
          <a:prstGeom prst="rect">
            <a:avLst/>
          </a:prstGeom>
          <a:noFill/>
          <a:ln w="9525">
            <a:noFill/>
            <a:miter lim="800000"/>
            <a:headEnd/>
            <a:tailEnd/>
          </a:ln>
        </p:spPr>
      </p:pic>
      <p:sp>
        <p:nvSpPr>
          <p:cNvPr id="43" name="Text Box 57"/>
          <p:cNvSpPr txBox="1">
            <a:spLocks noChangeArrowheads="1"/>
          </p:cNvSpPr>
          <p:nvPr/>
        </p:nvSpPr>
        <p:spPr bwMode="auto">
          <a:xfrm>
            <a:off x="7638953" y="3711081"/>
            <a:ext cx="1514965" cy="233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Design and implementation of Structural Health and Performance Monitoring Systems</a:t>
            </a:r>
            <a:endParaRPr kumimoji="0" lang="en-US" altLang="en-US" sz="1600" b="0" i="0" u="none" strike="noStrike" cap="none" normalizeH="0" baseline="0" dirty="0" smtClean="0">
              <a:ln>
                <a:noFill/>
              </a:ln>
              <a:solidFill>
                <a:srgbClr val="003478"/>
              </a:solidFill>
              <a:effectLst/>
              <a:latin typeface="Arial" pitchFamily="34" charset="0"/>
              <a:cs typeface="Arial" pitchFamily="34" charset="0"/>
            </a:endParaRPr>
          </a:p>
        </p:txBody>
      </p:sp>
      <p:sp>
        <p:nvSpPr>
          <p:cNvPr id="44" name="TextBox 53"/>
          <p:cNvSpPr txBox="1">
            <a:spLocks/>
          </p:cNvSpPr>
          <p:nvPr/>
        </p:nvSpPr>
        <p:spPr bwMode="auto">
          <a:xfrm>
            <a:off x="4702473" y="1745563"/>
            <a:ext cx="1932345" cy="1076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Document Review, Site Visits, Inspection, Material Sampling…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rgbClr val="003478"/>
              </a:solidFill>
              <a:effectLst/>
              <a:latin typeface="Arial" pitchFamily="34" charset="0"/>
              <a:cs typeface="Arial" pitchFamily="34" charset="0"/>
            </a:endParaRPr>
          </a:p>
        </p:txBody>
      </p:sp>
      <p:sp>
        <p:nvSpPr>
          <p:cNvPr id="45" name="TextBox 54"/>
          <p:cNvSpPr txBox="1">
            <a:spLocks/>
          </p:cNvSpPr>
          <p:nvPr/>
        </p:nvSpPr>
        <p:spPr bwMode="auto">
          <a:xfrm>
            <a:off x="5382678" y="3283606"/>
            <a:ext cx="2076155" cy="1323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Model Type Selection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Sensitivity Studies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Measurement Predictions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Instrumentation Design…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rgbClr val="003478"/>
              </a:solidFill>
              <a:effectLst/>
              <a:latin typeface="Arial" pitchFamily="34" charset="0"/>
              <a:cs typeface="Arial" pitchFamily="34" charset="0"/>
            </a:endParaRPr>
          </a:p>
        </p:txBody>
      </p:sp>
      <p:sp>
        <p:nvSpPr>
          <p:cNvPr id="46" name="TextBox 55"/>
          <p:cNvSpPr txBox="1">
            <a:spLocks/>
          </p:cNvSpPr>
          <p:nvPr/>
        </p:nvSpPr>
        <p:spPr bwMode="auto">
          <a:xfrm>
            <a:off x="4906617" y="4930961"/>
            <a:ext cx="2713383" cy="1076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Multi-Modal Instrumentation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Static/Crawl-speed Truck Testing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Environmental Monitoring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Dynamic Testing…</a:t>
            </a:r>
            <a:endParaRPr kumimoji="0" lang="en-US" altLang="en-US" sz="1600" b="0" i="0" u="none" strike="noStrike" cap="none" normalizeH="0" baseline="0" dirty="0" smtClean="0">
              <a:ln>
                <a:noFill/>
              </a:ln>
              <a:solidFill>
                <a:srgbClr val="003478"/>
              </a:solidFill>
              <a:effectLst/>
              <a:latin typeface="Arial" pitchFamily="34" charset="0"/>
              <a:cs typeface="Arial" pitchFamily="34" charset="0"/>
            </a:endParaRPr>
          </a:p>
        </p:txBody>
      </p:sp>
      <p:sp>
        <p:nvSpPr>
          <p:cNvPr id="47" name="TextBox 56"/>
          <p:cNvSpPr txBox="1">
            <a:spLocks noChangeArrowheads="1"/>
          </p:cNvSpPr>
          <p:nvPr/>
        </p:nvSpPr>
        <p:spPr bwMode="auto">
          <a:xfrm>
            <a:off x="400567" y="4875346"/>
            <a:ext cx="2420804" cy="10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Data Processing (Filtering, Averaging), Linearity and Repeatability, Experimental Data Processing…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rgbClr val="003478"/>
              </a:solidFill>
              <a:effectLst/>
              <a:latin typeface="Arial" pitchFamily="34" charset="0"/>
              <a:cs typeface="Arial" pitchFamily="34" charset="0"/>
            </a:endParaRPr>
          </a:p>
        </p:txBody>
      </p:sp>
      <p:sp>
        <p:nvSpPr>
          <p:cNvPr id="48" name="TextBox 57"/>
          <p:cNvSpPr txBox="1">
            <a:spLocks/>
          </p:cNvSpPr>
          <p:nvPr/>
        </p:nvSpPr>
        <p:spPr bwMode="auto">
          <a:xfrm>
            <a:off x="-146573" y="3348810"/>
            <a:ext cx="2407580" cy="83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Heuristic Knowledge</a:t>
            </a: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Automated Parameter ID</a:t>
            </a: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Bayesian Model Updating…</a:t>
            </a:r>
          </a:p>
        </p:txBody>
      </p:sp>
      <p:sp>
        <p:nvSpPr>
          <p:cNvPr id="49" name="TextBox 58"/>
          <p:cNvSpPr txBox="1">
            <a:spLocks/>
          </p:cNvSpPr>
          <p:nvPr/>
        </p:nvSpPr>
        <p:spPr bwMode="auto">
          <a:xfrm>
            <a:off x="513796" y="1745563"/>
            <a:ext cx="2569573" cy="1076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3478"/>
                </a:solidFill>
                <a:effectLst/>
                <a:latin typeface="Arial Narrow" pitchFamily="34" charset="0"/>
                <a:ea typeface="Times New Roman" pitchFamily="18" charset="0"/>
                <a:cs typeface="Times New Roman" pitchFamily="18" charset="0"/>
              </a:rPr>
              <a:t>Load Ratings, Scenario Analyses, Vulnerability Assessment, Retrofit Evaluation…</a:t>
            </a:r>
            <a:endParaRPr kumimoji="0" lang="en-US" altLang="en-US" sz="1600" b="0" i="0" u="none" strike="noStrike" cap="none" normalizeH="0" baseline="0" dirty="0" smtClean="0">
              <a:ln>
                <a:noFill/>
              </a:ln>
              <a:solidFill>
                <a:srgbClr val="003478"/>
              </a:solidFill>
              <a:effectLst/>
              <a:latin typeface="Arial" pitchFamily="34" charset="0"/>
              <a:cs typeface="Arial" pitchFamily="34" charset="0"/>
            </a:endParaRPr>
          </a:p>
        </p:txBody>
      </p:sp>
      <p:sp>
        <p:nvSpPr>
          <p:cNvPr id="50" name="AutoShape 65"/>
          <p:cNvSpPr>
            <a:spLocks/>
          </p:cNvSpPr>
          <p:nvPr/>
        </p:nvSpPr>
        <p:spPr bwMode="auto">
          <a:xfrm>
            <a:off x="7277831" y="1876930"/>
            <a:ext cx="342169" cy="4219070"/>
          </a:xfrm>
          <a:prstGeom prst="rightBrace">
            <a:avLst>
              <a:gd name="adj1" fmla="val 88567"/>
              <a:gd name="adj2" fmla="val 50000"/>
            </a:avLst>
          </a:prstGeom>
          <a:noFill/>
          <a:ln w="9525">
            <a:solidFill>
              <a:srgbClr val="5F497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pic>
        <p:nvPicPr>
          <p:cNvPr id="2050" name="Picture 2" descr="Structural Identific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7025" y="1223591"/>
            <a:ext cx="14668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84009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p:cNvSpPr>
            <a:spLocks noGrp="1"/>
          </p:cNvSpPr>
          <p:nvPr>
            <p:ph type="body" sz="quarter" idx="4294967295"/>
          </p:nvPr>
        </p:nvSpPr>
        <p:spPr>
          <a:xfrm>
            <a:off x="1905000" y="160336"/>
            <a:ext cx="6400800" cy="982663"/>
          </a:xfrm>
          <a:noFill/>
        </p:spPr>
        <p:txBody>
          <a:bodyPr>
            <a:noAutofit/>
          </a:bodyPr>
          <a:lstStyle/>
          <a:p>
            <a:pPr marL="0" indent="0">
              <a:buNone/>
            </a:pPr>
            <a:r>
              <a:rPr lang="en-US" sz="3300" dirty="0" smtClean="0">
                <a:solidFill>
                  <a:schemeClr val="bg1"/>
                </a:solidFill>
              </a:rPr>
              <a:t>THMPR Components</a:t>
            </a:r>
            <a:endParaRPr lang="en-US" sz="3300" dirty="0">
              <a:solidFill>
                <a:schemeClr val="bg1"/>
              </a:solidFill>
            </a:endParaRPr>
          </a:p>
        </p:txBody>
      </p:sp>
      <p:sp>
        <p:nvSpPr>
          <p:cNvPr id="2" name="AutoShape 2" descr="Inline image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5" descr="Inline image 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p:nvPr/>
        </p:nvPicPr>
        <p:blipFill>
          <a:blip r:embed="rId2">
            <a:clrChange>
              <a:clrFrom>
                <a:srgbClr val="FFFFFF"/>
              </a:clrFrom>
              <a:clrTo>
                <a:srgbClr val="FFFFFF">
                  <a:alpha val="0"/>
                </a:srgbClr>
              </a:clrTo>
            </a:clrChange>
          </a:blip>
          <a:stretch>
            <a:fillRect/>
          </a:stretch>
        </p:blipFill>
        <p:spPr>
          <a:xfrm>
            <a:off x="307975" y="1217930"/>
            <a:ext cx="8498095" cy="5182870"/>
          </a:xfrm>
          <a:prstGeom prst="rect">
            <a:avLst/>
          </a:prstGeom>
        </p:spPr>
      </p:pic>
      <p:sp>
        <p:nvSpPr>
          <p:cNvPr id="4" name="Rectangle 3"/>
          <p:cNvSpPr/>
          <p:nvPr/>
        </p:nvSpPr>
        <p:spPr>
          <a:xfrm>
            <a:off x="4495800" y="1524000"/>
            <a:ext cx="10668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42210302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0" descr="data:image/jpeg;base64,/9j/4AAQSkZJRgABAQAAAQABAAD/2wCEAAkGBxAPEBUUERQVFBUXFx8UFBgSFxwcGBQXFxwXFxwdFRYZHy4sJBolHBQXIjItJSktLy46GB8zODM4NygxLisBCgoKDQ0OFxAPGjUlHyUxNywsNzE0NzUuNyw3NTcrKys2NzcvNzIsNSwsLCssLCwuNSstKywsLC40ODYsLCwsOP/AABEIADAAugMBIgACEQEDEQH/xAAbAAACAwEBAQAAAAAAAAAAAAAABQMEBgIHAf/EAD4QAAIBAwIDBQMIBwkAAAAAAAECAwAEERIhBTFBBhMiUWEHgZEyM0JicYKhwRUjVHJ0krEUFjZSssLR0vH/xAAYAQEBAQEBAAAAAAAAAAAAAAAAAgEDBP/EACkRAAIBAgMGBwEAAAAAAAAAAAABAgMxBBFBEhMhQoGhMlFxkbHR4RT/2gAMAwEAAhEDEQA/APNaKKcdnOz8/EZGjt1Uso1nUcbZA/OgE9Fbo+yzigHzcZ6/LFY++tJLeRo5kKOpwytzFAVaKt39lJbyGOVCjjBIPkwDD8DVg8Hm/soutI7oyd1nO+rnjFaBZRXefSmHGeDzWbRrMADIizLg58DZx79jQCyimfCODzXYlMQU90hmfUcYRck48+VN+Bdg76+gWaBEKMSAWcA+EkHb7RQGVorXcV9nnErWJpXiDKvibu2BKqNySPIVlo1LMAoySwAHmScAfjWAioqzd2zwyNHIul0YqwPQjpUOfTrWg4orvPpQD6daZA4orvPpQD6daZA4orvPp1oz6daA4orvPp1oz6daA4or6a+VgCvSvY/wlpFupRJGuqF4ApbDKSFOoj/Jvz9K81rX+zniENu92ZnVNdo6Lq+kx5AetAMIOwFypU/pG1TBB1CckrjqN+Y+2n09hHxXjKygM9tbRK0sug6Z2iyfCceLJ8s8jXkCqMDavS27Ytw7hFtBa3CyXDEu5XBFumc6OXPcDf61ASe0GI8Tsk4ikLwvGxhnR1Ktoz4GOQOWR/MfKlJ/w2P40/6RWm7Lcb4hOdN+6XFnPGY3KlT3eoc20jbyPlkVVtOAwtwqSzlu44Sl20iyOuoPGAAGwCOY+G9SpxdmQqkHZnlbcq3PtX+es/4GL+r1b4N2R4Skoa44nbzx4IKIpQknl49Z5fZUcFxZ8Zs4I7m4W0vLdBEJJBmOaMYxncYPv235g1RZB7MTtxD+Ck/oa1E3ZKV+CWsC3MCFZWlLmTCEPrOkMOZGobelILq6seEWU8FtOLu6uV7uSRBhIoyMELud8E9cnPSlvEuIQNwG1gDqZUuHZo/pKpMuCR5eIfGgNh2b4DJwKRrm+vIxF3TARq7EzHbGFPPHoOtZ32d8FJmlv5oZBDbgzxoEOZJDkoIxjxY2xjrivk/GIOIcF7u4kRLq0b9TrO8seBsD542+4D1p3f8AaW7gtbO04bKZmSMGadFBQdAikjG2/rgL51jaXFmNpLNij2lWJuYoOJpG0XfKI7iNlIMcq5GTkDnjHrpHnXn+a9bt76+mtp4OJukqyqFTGA0TDfUMDfpt6Urt+HWVquoRqcfTmPX31wliYK3E808XTXCPH0MDaWM03zUbv6qDj48qbwdj7xuaKn77D8q0M3axC6xxZdmIRQvhXJOB4j036A1T4tf3quyIo1Lr1DQ+QIwSxDSAAgBSdvKs260rLIlVMRO0UvUqx9h5fpTRL8TUn9xm/aE/kP8AzS4LxGZBJqcI24YuqKcll2OR1Rh7qifgF4wjYjX3udH6xWJClgevIaGOeW1Vs1tZdi93X1n2Gj9hZvozRN8RVC67IXse/d6x9Q5/Cqydm7sjUI/DjOrUmnnp+VqxnO2Ksx8G4lEcKsiaT4tEgATALHXhsDYE71WzVXNn0KUKy5k+n6JZ4mjbS6lT5MCD8DXFaCXtHeReCYpKOeHCuN/rLSi/8TlwioG5KnyV2HLPnz99XFy1R0i5cyKtFFFUWFFFFAFFFFASQTPGdSMyHzQkH4im9v2qvE5uHH11BpJRUyhGV0RKnCfiWZopO1CyfPWsEnrup+IqP9KWDfKsiP3Jz/1pDRUbmCt8sjcQVs11f2aVLzhH7POPvZ/31YTiPCV3Fux9GyfzrJUVm5Xm/cx4dPV+7NovamyT5u30n0Rc/EmoLjtsx+TGfvP+QH51kqKz+enqiVhKWqzHVz2muX5FU/dG/wATSmed5Dl2LHzY5qOiusYRjZHaMIx8KOkbBB8jnY4PuNamy7XHHdOGMbFi5nmllIDxSRELnddpOnpWUoqizYN2rjtxClqHKJHpYayqlu8kk5MpJ2fmQOZqmnaoCSOQ26a4zLo0sQumcyFhpx075sH7NqzdFAPrvtK0kLRd3hSVIy2dJRi3hAUDfr9lSW/ayRJJpFTSZpBI2hypGAy4Bwcg6uorO0UAy47xZruVZCoQhAmxyW05OpjgZbfy6CqUtwWG/wD7jlUVFAFFFFAf/9k="/>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1981200" y="253425"/>
            <a:ext cx="6806970" cy="584775"/>
          </a:xfrm>
          <a:prstGeom prst="rect">
            <a:avLst/>
          </a:prstGeom>
          <a:noFill/>
        </p:spPr>
        <p:txBody>
          <a:bodyPr wrap="squar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THMPR Comparison with MIMO </a:t>
            </a:r>
            <a:endParaRPr lang="en-US" sz="2500"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p:nvSpPr>
        <p:spPr>
          <a:xfrm>
            <a:off x="4527640" y="1497329"/>
            <a:ext cx="795474" cy="1741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1" name="Picture 3" descr="D:\Google Drive\Drexel Files\Field Tests\International Bridge Conference 2014\Analysis &amp; Results\6.19.2014 South Span THMPR vs Sledge Analysis\Force Freq Comparison.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13433" y="1206101"/>
            <a:ext cx="4570012" cy="25475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Google Drive\Drexel Files\Field Tests\International Bridge Conference 2014\Analysis &amp; Results\6.19.2014 South Span THMPR vs Sledge Analysis\Force Comparison.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499" y="1261664"/>
            <a:ext cx="4263334" cy="246888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Google Drive\Drexel Files\Field Tests\International Bridge Conference 2014\Analysis &amp; Results\6.19.2014 South Span THMPR vs Sledge Analysis\Accel Time Comparison.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8" y="3571389"/>
            <a:ext cx="4528948" cy="25246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Google Drive\Drexel Files\Field Tests\International Bridge Conference 2014\Analysis &amp; Results\6.19.2014 South Span THMPR vs Sledge Analysis\Accel Freq Comparison.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5808" y="3589640"/>
            <a:ext cx="4479120" cy="249683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830669" y="1478279"/>
            <a:ext cx="1002197" cy="369332"/>
          </a:xfrm>
          <a:prstGeom prst="rect">
            <a:avLst/>
          </a:prstGeom>
          <a:noFill/>
        </p:spPr>
        <p:txBody>
          <a:bodyPr wrap="none" rtlCol="0">
            <a:spAutoFit/>
          </a:bodyPr>
          <a:lstStyle/>
          <a:p>
            <a:r>
              <a:rPr lang="en-US" b="1" dirty="0" smtClean="0">
                <a:solidFill>
                  <a:schemeClr val="tx2"/>
                </a:solidFill>
                <a:latin typeface="Times New Roman" panose="02020603050405020304" pitchFamily="18" charset="0"/>
                <a:cs typeface="Times New Roman" panose="02020603050405020304" pitchFamily="18" charset="0"/>
              </a:rPr>
              <a:t>25,000lb</a:t>
            </a:r>
            <a:endParaRPr lang="en-US" b="1" dirty="0">
              <a:solidFill>
                <a:schemeClr val="tx2"/>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1348620" y="2859404"/>
            <a:ext cx="896399" cy="369332"/>
          </a:xfrm>
          <a:prstGeom prst="rect">
            <a:avLst/>
          </a:prstGeom>
          <a:noFill/>
        </p:spPr>
        <p:txBody>
          <a:bodyPr wrap="none" rtlCol="0">
            <a:spAutoFit/>
          </a:bodyPr>
          <a:lstStyle/>
          <a:p>
            <a:r>
              <a:rPr lang="en-US" b="1" dirty="0" smtClean="0">
                <a:solidFill>
                  <a:schemeClr val="accent2"/>
                </a:solidFill>
                <a:latin typeface="Times New Roman" panose="02020603050405020304" pitchFamily="18" charset="0"/>
                <a:cs typeface="Times New Roman" panose="02020603050405020304" pitchFamily="18" charset="0"/>
              </a:rPr>
              <a:t>3,000lb</a:t>
            </a:r>
            <a:endParaRPr lang="en-US" b="1" dirty="0">
              <a:solidFill>
                <a:schemeClr val="accent2"/>
              </a:solidFill>
              <a:latin typeface="Times New Roman" panose="02020603050405020304" pitchFamily="18" charset="0"/>
              <a:cs typeface="Times New Roman" panose="02020603050405020304" pitchFamily="18" charset="0"/>
            </a:endParaRPr>
          </a:p>
        </p:txBody>
      </p:sp>
      <p:cxnSp>
        <p:nvCxnSpPr>
          <p:cNvPr id="15" name="Straight Connector 14"/>
          <p:cNvCxnSpPr/>
          <p:nvPr/>
        </p:nvCxnSpPr>
        <p:spPr>
          <a:xfrm>
            <a:off x="5114925" y="1844107"/>
            <a:ext cx="7524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867400" y="1847612"/>
            <a:ext cx="0" cy="163227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132543" y="3163957"/>
            <a:ext cx="817853" cy="369332"/>
          </a:xfrm>
          <a:prstGeom prst="rect">
            <a:avLst/>
          </a:prstGeom>
          <a:noFill/>
        </p:spPr>
        <p:txBody>
          <a:bodyPr wrap="none" rtlCol="0">
            <a:spAutoFit/>
          </a:bodyPr>
          <a:lstStyle/>
          <a:p>
            <a:r>
              <a:rPr lang="en-US" b="1" dirty="0" smtClean="0">
                <a:solidFill>
                  <a:schemeClr val="tx2"/>
                </a:solidFill>
                <a:latin typeface="Times New Roman" panose="02020603050405020304" pitchFamily="18" charset="0"/>
                <a:cs typeface="Times New Roman" panose="02020603050405020304" pitchFamily="18" charset="0"/>
              </a:rPr>
              <a:t>~60Hz</a:t>
            </a:r>
            <a:endParaRPr lang="en-US" b="1" dirty="0">
              <a:solidFill>
                <a:schemeClr val="tx2"/>
              </a:solidFill>
              <a:latin typeface="Times New Roman" panose="02020603050405020304" pitchFamily="18" charset="0"/>
              <a:cs typeface="Times New Roman" panose="02020603050405020304" pitchFamily="18" charset="0"/>
            </a:endParaRPr>
          </a:p>
        </p:txBody>
      </p:sp>
      <p:cxnSp>
        <p:nvCxnSpPr>
          <p:cNvPr id="38" name="Straight Connector 37"/>
          <p:cNvCxnSpPr/>
          <p:nvPr/>
        </p:nvCxnSpPr>
        <p:spPr>
          <a:xfrm>
            <a:off x="5114925" y="2348932"/>
            <a:ext cx="28860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flipV="1">
            <a:off x="8001000" y="2348932"/>
            <a:ext cx="0" cy="1130958"/>
          </a:xfrm>
          <a:prstGeom prst="line">
            <a:avLst/>
          </a:prstGeom>
        </p:spPr>
        <p:style>
          <a:lnRef idx="2">
            <a:schemeClr val="accent2"/>
          </a:lnRef>
          <a:fillRef idx="0">
            <a:schemeClr val="accent2"/>
          </a:fillRef>
          <a:effectRef idx="1">
            <a:schemeClr val="accent2"/>
          </a:effectRef>
          <a:fontRef idx="minor">
            <a:schemeClr val="tx1"/>
          </a:fontRef>
        </p:style>
      </p:cxnSp>
      <p:sp>
        <p:nvSpPr>
          <p:cNvPr id="43" name="TextBox 42"/>
          <p:cNvSpPr txBox="1"/>
          <p:nvPr/>
        </p:nvSpPr>
        <p:spPr>
          <a:xfrm>
            <a:off x="7135522" y="3163957"/>
            <a:ext cx="933269" cy="369332"/>
          </a:xfrm>
          <a:prstGeom prst="rect">
            <a:avLst/>
          </a:prstGeom>
          <a:noFill/>
        </p:spPr>
        <p:txBody>
          <a:bodyPr wrap="none" rtlCol="0">
            <a:spAutoFit/>
          </a:bodyPr>
          <a:lstStyle/>
          <a:p>
            <a:r>
              <a:rPr lang="en-US" b="1" dirty="0" smtClean="0">
                <a:solidFill>
                  <a:schemeClr val="accent2"/>
                </a:solidFill>
                <a:latin typeface="Times New Roman" panose="02020603050405020304" pitchFamily="18" charset="0"/>
                <a:cs typeface="Times New Roman" panose="02020603050405020304" pitchFamily="18" charset="0"/>
              </a:rPr>
              <a:t>~250Hz</a:t>
            </a:r>
            <a:endParaRPr lang="en-US" b="1" dirty="0">
              <a:solidFill>
                <a:schemeClr val="accent2"/>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869950" y="5419117"/>
            <a:ext cx="588623" cy="369332"/>
          </a:xfrm>
          <a:prstGeom prst="rect">
            <a:avLst/>
          </a:prstGeom>
          <a:noFill/>
        </p:spPr>
        <p:txBody>
          <a:bodyPr wrap="none" rtlCol="0">
            <a:spAutoFit/>
          </a:bodyPr>
          <a:lstStyle/>
          <a:p>
            <a:r>
              <a:rPr lang="en-US" b="1" dirty="0" smtClean="0">
                <a:solidFill>
                  <a:schemeClr val="tx2"/>
                </a:solidFill>
                <a:latin typeface="Times New Roman" panose="02020603050405020304" pitchFamily="18" charset="0"/>
                <a:cs typeface="Times New Roman" panose="02020603050405020304" pitchFamily="18" charset="0"/>
              </a:rPr>
              <a:t>2.5g</a:t>
            </a:r>
            <a:endParaRPr lang="en-US" b="1" dirty="0">
              <a:solidFill>
                <a:schemeClr val="tx2"/>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898525" y="4917766"/>
            <a:ext cx="588623" cy="369332"/>
          </a:xfrm>
          <a:prstGeom prst="rect">
            <a:avLst/>
          </a:prstGeom>
          <a:noFill/>
        </p:spPr>
        <p:txBody>
          <a:bodyPr wrap="none" rtlCol="0">
            <a:spAutoFit/>
          </a:bodyPr>
          <a:lstStyle/>
          <a:p>
            <a:r>
              <a:rPr lang="en-US" b="1" dirty="0" smtClean="0">
                <a:solidFill>
                  <a:schemeClr val="accent2"/>
                </a:solidFill>
                <a:latin typeface="Times New Roman" panose="02020603050405020304" pitchFamily="18" charset="0"/>
                <a:cs typeface="Times New Roman" panose="02020603050405020304" pitchFamily="18" charset="0"/>
              </a:rPr>
              <a:t>.25g</a:t>
            </a:r>
            <a:endParaRPr lang="en-US"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870618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anose="02020603050405020304" pitchFamily="18" charset="0"/>
                <a:cs typeface="Times New Roman" panose="02020603050405020304" pitchFamily="18" charset="0"/>
              </a:rPr>
              <a:t>AASHTO Manual for Bridge Evaluation</a:t>
            </a:r>
            <a:endParaRPr lang="en-US" sz="3200" dirty="0">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rot="10800000">
            <a:off x="1371599" y="4049756"/>
            <a:ext cx="8382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4299" y="3555835"/>
            <a:ext cx="1600199" cy="646331"/>
          </a:xfrm>
          <a:prstGeom prst="rect">
            <a:avLst/>
          </a:prstGeom>
          <a:noFill/>
        </p:spPr>
        <p:txBody>
          <a:bodyPr wrap="square" rtlCol="0">
            <a:spAutoFit/>
          </a:bodyPr>
          <a:lstStyle/>
          <a:p>
            <a:r>
              <a:rPr lang="en-US" b="1" dirty="0" smtClean="0">
                <a:solidFill>
                  <a:srgbClr val="46616D"/>
                </a:solidFill>
              </a:rPr>
              <a:t>Engineering Judgment</a:t>
            </a:r>
          </a:p>
        </p:txBody>
      </p:sp>
      <p:pic>
        <p:nvPicPr>
          <p:cNvPr id="5" name="Picture 2"/>
          <p:cNvPicPr>
            <a:picLocks noChangeAspect="1" noChangeArrowheads="1"/>
          </p:cNvPicPr>
          <p:nvPr/>
        </p:nvPicPr>
        <p:blipFill>
          <a:blip r:embed="rId2" cstate="print"/>
          <a:srcRect/>
          <a:stretch>
            <a:fillRect/>
          </a:stretch>
        </p:blipFill>
        <p:spPr bwMode="auto">
          <a:xfrm>
            <a:off x="1981204" y="3796338"/>
            <a:ext cx="3390898" cy="2260599"/>
          </a:xfrm>
          <a:prstGeom prst="rect">
            <a:avLst/>
          </a:prstGeom>
          <a:ln>
            <a:noFill/>
          </a:ln>
          <a:effectLst>
            <a:outerShdw blurRad="190500" algn="tl" rotWithShape="0">
              <a:srgbClr val="000000">
                <a:alpha val="70000"/>
              </a:srgbClr>
            </a:outerShdw>
          </a:effectLst>
        </p:spPr>
      </p:pic>
      <p:cxnSp>
        <p:nvCxnSpPr>
          <p:cNvPr id="10" name="Straight Connector 9"/>
          <p:cNvCxnSpPr/>
          <p:nvPr/>
        </p:nvCxnSpPr>
        <p:spPr>
          <a:xfrm>
            <a:off x="2698757" y="1913938"/>
            <a:ext cx="0" cy="1874453"/>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71800" y="1490246"/>
            <a:ext cx="1663716" cy="646331"/>
          </a:xfrm>
          <a:prstGeom prst="rect">
            <a:avLst/>
          </a:prstGeom>
          <a:noFill/>
        </p:spPr>
        <p:txBody>
          <a:bodyPr wrap="square" rtlCol="0">
            <a:spAutoFit/>
          </a:bodyPr>
          <a:lstStyle/>
          <a:p>
            <a:r>
              <a:rPr lang="en-US" b="1" dirty="0" smtClean="0">
                <a:solidFill>
                  <a:srgbClr val="46616D"/>
                </a:solidFill>
              </a:rPr>
              <a:t>Analytical Load Rating</a:t>
            </a:r>
          </a:p>
        </p:txBody>
      </p:sp>
      <p:sp>
        <p:nvSpPr>
          <p:cNvPr id="35" name="Arc 34"/>
          <p:cNvSpPr/>
          <p:nvPr/>
        </p:nvSpPr>
        <p:spPr>
          <a:xfrm rot="16200000">
            <a:off x="946158" y="1637439"/>
            <a:ext cx="3505200" cy="3568716"/>
          </a:xfrm>
          <a:prstGeom prst="arc">
            <a:avLst>
              <a:gd name="adj1" fmla="val 16073367"/>
              <a:gd name="adj2" fmla="val 0"/>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304800" y="4202166"/>
            <a:ext cx="1676400" cy="1661993"/>
          </a:xfrm>
          <a:prstGeom prst="rect">
            <a:avLst/>
          </a:prstGeom>
          <a:noFill/>
        </p:spPr>
        <p:txBody>
          <a:bodyPr wrap="square" rtlCol="0">
            <a:spAutoFit/>
          </a:bodyPr>
          <a:lstStyle/>
          <a:p>
            <a:r>
              <a:rPr lang="en-US" sz="1400" dirty="0" smtClean="0">
                <a:solidFill>
                  <a:schemeClr val="accent6">
                    <a:lumMod val="60000"/>
                    <a:lumOff val="40000"/>
                  </a:schemeClr>
                </a:solidFill>
              </a:rPr>
              <a:t>Driven by visual appearance</a:t>
            </a:r>
          </a:p>
          <a:p>
            <a:endParaRPr lang="en-US" sz="1400" dirty="0" smtClean="0">
              <a:solidFill>
                <a:schemeClr val="accent6">
                  <a:lumMod val="60000"/>
                  <a:lumOff val="40000"/>
                </a:schemeClr>
              </a:solidFill>
            </a:endParaRPr>
          </a:p>
          <a:p>
            <a:r>
              <a:rPr lang="en-US" sz="1400" dirty="0" smtClean="0">
                <a:solidFill>
                  <a:schemeClr val="accent6">
                    <a:lumMod val="60000"/>
                    <a:lumOff val="40000"/>
                  </a:schemeClr>
                </a:solidFill>
              </a:rPr>
              <a:t>Typically lacks appreciation for mechanics</a:t>
            </a:r>
          </a:p>
          <a:p>
            <a:endParaRPr lang="en-US" dirty="0">
              <a:solidFill>
                <a:schemeClr val="accent6">
                  <a:lumMod val="60000"/>
                  <a:lumOff val="40000"/>
                </a:schemeClr>
              </a:solidFill>
            </a:endParaRPr>
          </a:p>
        </p:txBody>
      </p:sp>
      <p:cxnSp>
        <p:nvCxnSpPr>
          <p:cNvPr id="41" name="Straight Connector 40"/>
          <p:cNvCxnSpPr/>
          <p:nvPr/>
        </p:nvCxnSpPr>
        <p:spPr>
          <a:xfrm rot="16200000" flipH="1">
            <a:off x="-347365" y="4903231"/>
            <a:ext cx="1304332" cy="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5181600" y="2888395"/>
            <a:ext cx="1181100" cy="1"/>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362700" y="2735997"/>
            <a:ext cx="1866900" cy="369332"/>
          </a:xfrm>
          <a:prstGeom prst="rect">
            <a:avLst/>
          </a:prstGeom>
          <a:noFill/>
        </p:spPr>
        <p:txBody>
          <a:bodyPr wrap="square" rtlCol="0">
            <a:spAutoFit/>
          </a:bodyPr>
          <a:lstStyle/>
          <a:p>
            <a:r>
              <a:rPr lang="en-US" b="1" dirty="0" smtClean="0">
                <a:solidFill>
                  <a:srgbClr val="46616D"/>
                </a:solidFill>
              </a:rPr>
              <a:t>Physical Testing</a:t>
            </a:r>
            <a:endParaRPr lang="en-US" b="1" dirty="0">
              <a:solidFill>
                <a:srgbClr val="46616D"/>
              </a:solidFill>
            </a:endParaRPr>
          </a:p>
        </p:txBody>
      </p:sp>
      <p:cxnSp>
        <p:nvCxnSpPr>
          <p:cNvPr id="16" name="Straight Connector 15"/>
          <p:cNvCxnSpPr/>
          <p:nvPr/>
        </p:nvCxnSpPr>
        <p:spPr>
          <a:xfrm rot="16200000" flipV="1">
            <a:off x="7079112" y="3225461"/>
            <a:ext cx="240268" cy="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6248402" y="3336020"/>
            <a:ext cx="1885948" cy="95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16200000" flipV="1">
            <a:off x="4731606" y="3338394"/>
            <a:ext cx="899993"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8134350" y="3336021"/>
            <a:ext cx="0" cy="4523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flipH="1" flipV="1">
            <a:off x="6042394" y="3551605"/>
            <a:ext cx="412016"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295903" y="3705761"/>
            <a:ext cx="1943097" cy="338554"/>
          </a:xfrm>
          <a:prstGeom prst="rect">
            <a:avLst/>
          </a:prstGeom>
          <a:noFill/>
        </p:spPr>
        <p:txBody>
          <a:bodyPr wrap="square" rtlCol="0">
            <a:spAutoFit/>
          </a:bodyPr>
          <a:lstStyle/>
          <a:p>
            <a:pPr algn="ctr"/>
            <a:r>
              <a:rPr lang="en-US" sz="1600" b="1" dirty="0" smtClean="0">
                <a:solidFill>
                  <a:srgbClr val="46616D"/>
                </a:solidFill>
              </a:rPr>
              <a:t>Static</a:t>
            </a:r>
            <a:endParaRPr lang="en-US" sz="1600" b="1" dirty="0">
              <a:solidFill>
                <a:srgbClr val="46616D"/>
              </a:solidFill>
            </a:endParaRPr>
          </a:p>
        </p:txBody>
      </p:sp>
      <p:sp>
        <p:nvSpPr>
          <p:cNvPr id="30" name="TextBox 29"/>
          <p:cNvSpPr txBox="1"/>
          <p:nvPr/>
        </p:nvSpPr>
        <p:spPr>
          <a:xfrm>
            <a:off x="7658103" y="3687399"/>
            <a:ext cx="1583628" cy="338554"/>
          </a:xfrm>
          <a:prstGeom prst="rect">
            <a:avLst/>
          </a:prstGeom>
          <a:noFill/>
        </p:spPr>
        <p:txBody>
          <a:bodyPr wrap="square" rtlCol="0">
            <a:spAutoFit/>
          </a:bodyPr>
          <a:lstStyle/>
          <a:p>
            <a:r>
              <a:rPr lang="en-US" sz="1600" b="1" dirty="0" smtClean="0">
                <a:solidFill>
                  <a:srgbClr val="46616D"/>
                </a:solidFill>
              </a:rPr>
              <a:t>Dynamic</a:t>
            </a:r>
            <a:endParaRPr lang="en-US" sz="1600" b="1" dirty="0">
              <a:solidFill>
                <a:srgbClr val="46616D"/>
              </a:solidFill>
            </a:endParaRPr>
          </a:p>
        </p:txBody>
      </p:sp>
      <p:sp>
        <p:nvSpPr>
          <p:cNvPr id="36" name="Arc 35"/>
          <p:cNvSpPr/>
          <p:nvPr/>
        </p:nvSpPr>
        <p:spPr>
          <a:xfrm rot="16200000">
            <a:off x="3474304" y="176092"/>
            <a:ext cx="2119196" cy="5105402"/>
          </a:xfrm>
          <a:prstGeom prst="arc">
            <a:avLst>
              <a:gd name="adj1" fmla="val 58482"/>
              <a:gd name="adj2" fmla="val 5408616"/>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6" name="Straight Connector 45"/>
          <p:cNvCxnSpPr/>
          <p:nvPr/>
        </p:nvCxnSpPr>
        <p:spPr>
          <a:xfrm>
            <a:off x="6248399" y="3995176"/>
            <a:ext cx="1" cy="3482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V="1">
            <a:off x="3758896" y="2228917"/>
            <a:ext cx="240268" cy="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flipV="1">
            <a:off x="3276598" y="2373634"/>
            <a:ext cx="1206518"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16200000" flipV="1">
            <a:off x="4324901" y="2544533"/>
            <a:ext cx="341796"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H="1" flipV="1">
            <a:off x="3070590" y="2579638"/>
            <a:ext cx="412016"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933703" y="2709446"/>
            <a:ext cx="1104897" cy="338554"/>
          </a:xfrm>
          <a:prstGeom prst="rect">
            <a:avLst/>
          </a:prstGeom>
          <a:noFill/>
        </p:spPr>
        <p:txBody>
          <a:bodyPr wrap="square" rtlCol="0">
            <a:spAutoFit/>
          </a:bodyPr>
          <a:lstStyle/>
          <a:p>
            <a:pPr algn="ctr"/>
            <a:r>
              <a:rPr lang="en-US" sz="1600" b="1" dirty="0" smtClean="0">
                <a:solidFill>
                  <a:srgbClr val="46616D"/>
                </a:solidFill>
              </a:rPr>
              <a:t>Simplified</a:t>
            </a:r>
            <a:endParaRPr lang="en-US" sz="1600" b="1" dirty="0">
              <a:solidFill>
                <a:srgbClr val="46616D"/>
              </a:solidFill>
            </a:endParaRPr>
          </a:p>
        </p:txBody>
      </p:sp>
      <p:sp>
        <p:nvSpPr>
          <p:cNvPr id="39" name="TextBox 38"/>
          <p:cNvSpPr txBox="1"/>
          <p:nvPr/>
        </p:nvSpPr>
        <p:spPr>
          <a:xfrm>
            <a:off x="3962400" y="2709446"/>
            <a:ext cx="1219200" cy="338554"/>
          </a:xfrm>
          <a:prstGeom prst="rect">
            <a:avLst/>
          </a:prstGeom>
          <a:noFill/>
        </p:spPr>
        <p:txBody>
          <a:bodyPr wrap="square" rtlCol="0">
            <a:spAutoFit/>
          </a:bodyPr>
          <a:lstStyle/>
          <a:p>
            <a:pPr algn="ctr"/>
            <a:r>
              <a:rPr lang="en-US" sz="1600" b="1" u="sng" dirty="0" smtClean="0"/>
              <a:t>REFINED</a:t>
            </a:r>
            <a:endParaRPr lang="en-US" sz="1600" b="1" u="sng" dirty="0"/>
          </a:p>
        </p:txBody>
      </p:sp>
      <p:cxnSp>
        <p:nvCxnSpPr>
          <p:cNvPr id="42" name="Straight Connector 41"/>
          <p:cNvCxnSpPr/>
          <p:nvPr/>
        </p:nvCxnSpPr>
        <p:spPr>
          <a:xfrm flipH="1">
            <a:off x="5772150" y="4352764"/>
            <a:ext cx="141674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48" idx="0"/>
          </p:cNvCxnSpPr>
          <p:nvPr/>
        </p:nvCxnSpPr>
        <p:spPr>
          <a:xfrm flipH="1" flipV="1">
            <a:off x="7186435" y="4331547"/>
            <a:ext cx="2461" cy="435299"/>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rot="5400000" flipH="1" flipV="1">
            <a:off x="5559516" y="4558766"/>
            <a:ext cx="412016"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372102" y="4771541"/>
            <a:ext cx="1583628" cy="338554"/>
          </a:xfrm>
          <a:prstGeom prst="rect">
            <a:avLst/>
          </a:prstGeom>
          <a:noFill/>
        </p:spPr>
        <p:txBody>
          <a:bodyPr wrap="square" rtlCol="0">
            <a:spAutoFit/>
          </a:bodyPr>
          <a:lstStyle/>
          <a:p>
            <a:r>
              <a:rPr lang="en-US" sz="1600" b="1" dirty="0" smtClean="0">
                <a:solidFill>
                  <a:srgbClr val="46616D"/>
                </a:solidFill>
              </a:rPr>
              <a:t>Diagnostic</a:t>
            </a:r>
            <a:endParaRPr lang="en-US" sz="1600" b="1" dirty="0">
              <a:solidFill>
                <a:srgbClr val="46616D"/>
              </a:solidFill>
            </a:endParaRPr>
          </a:p>
        </p:txBody>
      </p:sp>
      <p:sp>
        <p:nvSpPr>
          <p:cNvPr id="48" name="TextBox 47"/>
          <p:cNvSpPr txBox="1"/>
          <p:nvPr/>
        </p:nvSpPr>
        <p:spPr>
          <a:xfrm>
            <a:off x="6726314" y="4766846"/>
            <a:ext cx="925163" cy="338554"/>
          </a:xfrm>
          <a:prstGeom prst="rect">
            <a:avLst/>
          </a:prstGeom>
          <a:noFill/>
        </p:spPr>
        <p:txBody>
          <a:bodyPr wrap="square" rtlCol="0">
            <a:spAutoFit/>
          </a:bodyPr>
          <a:lstStyle/>
          <a:p>
            <a:pPr algn="ctr"/>
            <a:r>
              <a:rPr lang="en-US" sz="1600" b="1" dirty="0" smtClean="0">
                <a:solidFill>
                  <a:srgbClr val="46616D"/>
                </a:solidFill>
              </a:rPr>
              <a:t>Proof</a:t>
            </a:r>
            <a:endParaRPr lang="en-US" sz="1600" b="1" dirty="0">
              <a:solidFill>
                <a:srgbClr val="46616D"/>
              </a:solidFill>
            </a:endParaRPr>
          </a:p>
        </p:txBody>
      </p:sp>
      <p:cxnSp>
        <p:nvCxnSpPr>
          <p:cNvPr id="51" name="Straight Connector 50"/>
          <p:cNvCxnSpPr/>
          <p:nvPr/>
        </p:nvCxnSpPr>
        <p:spPr>
          <a:xfrm>
            <a:off x="8134352" y="3983321"/>
            <a:ext cx="1" cy="11910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6248400" y="5166508"/>
            <a:ext cx="2428875" cy="7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68" idx="0"/>
          </p:cNvCxnSpPr>
          <p:nvPr/>
        </p:nvCxnSpPr>
        <p:spPr>
          <a:xfrm flipH="1" flipV="1">
            <a:off x="8677275" y="5166508"/>
            <a:ext cx="1" cy="3960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flipH="1" flipV="1">
            <a:off x="7348853" y="5380405"/>
            <a:ext cx="41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2697928" y="1913938"/>
            <a:ext cx="27387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5400000" flipH="1" flipV="1">
            <a:off x="6061443" y="5380405"/>
            <a:ext cx="412016"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5791200" y="5605046"/>
            <a:ext cx="925163" cy="584775"/>
          </a:xfrm>
          <a:prstGeom prst="rect">
            <a:avLst/>
          </a:prstGeom>
          <a:noFill/>
        </p:spPr>
        <p:txBody>
          <a:bodyPr wrap="square" rtlCol="0">
            <a:spAutoFit/>
          </a:bodyPr>
          <a:lstStyle/>
          <a:p>
            <a:pPr algn="ctr"/>
            <a:r>
              <a:rPr lang="en-US" sz="1600" b="1" dirty="0" smtClean="0">
                <a:solidFill>
                  <a:srgbClr val="46616D"/>
                </a:solidFill>
              </a:rPr>
              <a:t>Pull-release</a:t>
            </a:r>
            <a:endParaRPr lang="en-US" sz="1600" b="1" dirty="0">
              <a:solidFill>
                <a:srgbClr val="46616D"/>
              </a:solidFill>
            </a:endParaRPr>
          </a:p>
        </p:txBody>
      </p:sp>
      <p:sp>
        <p:nvSpPr>
          <p:cNvPr id="67" name="TextBox 66"/>
          <p:cNvSpPr txBox="1"/>
          <p:nvPr/>
        </p:nvSpPr>
        <p:spPr>
          <a:xfrm>
            <a:off x="7092280" y="5562600"/>
            <a:ext cx="925163" cy="338554"/>
          </a:xfrm>
          <a:prstGeom prst="rect">
            <a:avLst/>
          </a:prstGeom>
          <a:noFill/>
        </p:spPr>
        <p:txBody>
          <a:bodyPr wrap="square" rtlCol="0">
            <a:spAutoFit/>
          </a:bodyPr>
          <a:lstStyle/>
          <a:p>
            <a:pPr algn="ctr"/>
            <a:r>
              <a:rPr lang="en-US" sz="1600" b="1" dirty="0" smtClean="0">
                <a:solidFill>
                  <a:srgbClr val="46616D"/>
                </a:solidFill>
              </a:rPr>
              <a:t>Shaker</a:t>
            </a:r>
            <a:endParaRPr lang="en-US" sz="1600" b="1" dirty="0">
              <a:solidFill>
                <a:srgbClr val="46616D"/>
              </a:solidFill>
            </a:endParaRPr>
          </a:p>
        </p:txBody>
      </p:sp>
      <p:sp>
        <p:nvSpPr>
          <p:cNvPr id="68" name="TextBox 67"/>
          <p:cNvSpPr txBox="1"/>
          <p:nvPr/>
        </p:nvSpPr>
        <p:spPr>
          <a:xfrm>
            <a:off x="8134350" y="5562600"/>
            <a:ext cx="1085851" cy="338554"/>
          </a:xfrm>
          <a:prstGeom prst="rect">
            <a:avLst/>
          </a:prstGeom>
          <a:noFill/>
        </p:spPr>
        <p:txBody>
          <a:bodyPr wrap="square" rtlCol="0">
            <a:spAutoFit/>
          </a:bodyPr>
          <a:lstStyle/>
          <a:p>
            <a:pPr algn="ctr"/>
            <a:r>
              <a:rPr lang="en-US" sz="1600" b="1" u="sng" dirty="0" smtClean="0"/>
              <a:t>IMPACT</a:t>
            </a:r>
            <a:endParaRPr lang="en-US" sz="1600" b="1" u="sng"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7010400" cy="762000"/>
          </a:xfrm>
        </p:spPr>
        <p:txBody>
          <a:bodyPr>
            <a:normAutofit/>
          </a:bodyPr>
          <a:lstStyle/>
          <a:p>
            <a:pPr algn="l"/>
            <a:r>
              <a:rPr lang="en-US" sz="3400" dirty="0" smtClean="0"/>
              <a:t>AAHSTO MBE Relevant Provision</a:t>
            </a:r>
            <a:endParaRPr lang="en-US" sz="3400" dirty="0"/>
          </a:p>
        </p:txBody>
      </p:sp>
      <p:sp>
        <p:nvSpPr>
          <p:cNvPr id="3" name="Content Placeholder 2"/>
          <p:cNvSpPr>
            <a:spLocks noGrp="1"/>
          </p:cNvSpPr>
          <p:nvPr>
            <p:ph idx="1"/>
          </p:nvPr>
        </p:nvSpPr>
        <p:spPr>
          <a:xfrm>
            <a:off x="457200" y="1219200"/>
            <a:ext cx="8229600" cy="5257800"/>
          </a:xfrm>
        </p:spPr>
        <p:txBody>
          <a:bodyPr>
            <a:normAutofit lnSpcReduction="10000"/>
          </a:bodyPr>
          <a:lstStyle/>
          <a:p>
            <a:pPr marL="0" indent="0">
              <a:buNone/>
            </a:pPr>
            <a:r>
              <a:rPr lang="en-US" sz="2400" b="1" dirty="0" smtClean="0">
                <a:latin typeface="Times New Roman" panose="02020603050405020304" pitchFamily="18" charset="0"/>
                <a:cs typeface="Times New Roman" panose="02020603050405020304" pitchFamily="18" charset="0"/>
              </a:rPr>
              <a:t>Section </a:t>
            </a:r>
            <a:r>
              <a:rPr lang="en-US" sz="2400" b="1" dirty="0">
                <a:latin typeface="Times New Roman" panose="02020603050405020304" pitchFamily="18" charset="0"/>
                <a:cs typeface="Times New Roman" panose="02020603050405020304" pitchFamily="18" charset="0"/>
              </a:rPr>
              <a:t>6A.3</a:t>
            </a: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p>
          <a:p>
            <a:pPr marL="457200" indent="0" algn="just">
              <a:buNone/>
            </a:pPr>
            <a:r>
              <a:rPr lang="en-US" sz="2200" i="1" dirty="0" smtClean="0">
                <a:latin typeface="Times New Roman" panose="02020603050405020304" pitchFamily="18" charset="0"/>
                <a:cs typeface="Times New Roman" panose="02020603050405020304" pitchFamily="18" charset="0"/>
              </a:rPr>
              <a:t>“Permitted Analysis Methods include: </a:t>
            </a:r>
            <a:r>
              <a:rPr lang="en-US" sz="2200" i="1" dirty="0">
                <a:latin typeface="Times New Roman" panose="02020603050405020304" pitchFamily="18" charset="0"/>
                <a:cs typeface="Times New Roman" panose="02020603050405020304" pitchFamily="18" charset="0"/>
              </a:rPr>
              <a:t>approximate methods, refined </a:t>
            </a:r>
            <a:r>
              <a:rPr lang="en-US" sz="2200" i="1" dirty="0" smtClean="0">
                <a:latin typeface="Times New Roman" panose="02020603050405020304" pitchFamily="18" charset="0"/>
                <a:cs typeface="Times New Roman" panose="02020603050405020304" pitchFamily="18" charset="0"/>
              </a:rPr>
              <a:t>methods*, </a:t>
            </a:r>
            <a:r>
              <a:rPr lang="en-US" sz="2200" i="1" dirty="0">
                <a:latin typeface="Times New Roman" panose="02020603050405020304" pitchFamily="18" charset="0"/>
                <a:cs typeface="Times New Roman" panose="02020603050405020304" pitchFamily="18" charset="0"/>
              </a:rPr>
              <a:t>and analysis by field testing (load testing</a:t>
            </a:r>
            <a:r>
              <a:rPr lang="en-US" sz="2200" i="1" dirty="0" smtClean="0">
                <a:latin typeface="Times New Roman" panose="02020603050405020304" pitchFamily="18" charset="0"/>
                <a:cs typeface="Times New Roman" panose="02020603050405020304" pitchFamily="18" charset="0"/>
              </a:rPr>
              <a:t>).”</a:t>
            </a:r>
          </a:p>
          <a:p>
            <a:pPr marL="457200" indent="0" algn="just">
              <a:buNone/>
            </a:pPr>
            <a:endParaRPr lang="en-US" sz="600" i="1" dirty="0" smtClean="0">
              <a:latin typeface="Times New Roman" panose="02020603050405020304" pitchFamily="18" charset="0"/>
              <a:cs typeface="Times New Roman" panose="02020603050405020304" pitchFamily="18" charset="0"/>
            </a:endParaRPr>
          </a:p>
          <a:p>
            <a:pPr marL="457200" indent="0" algn="just">
              <a:buNone/>
            </a:pPr>
            <a:r>
              <a:rPr lang="en-US" sz="1600" i="1" dirty="0" smtClean="0">
                <a:latin typeface="Times New Roman" panose="02020603050405020304" pitchFamily="18" charset="0"/>
                <a:cs typeface="Times New Roman" panose="02020603050405020304" pitchFamily="18" charset="0"/>
              </a:rPr>
              <a:t>*Article </a:t>
            </a:r>
            <a:r>
              <a:rPr lang="en-US" sz="1600" i="1" dirty="0">
                <a:latin typeface="Times New Roman" panose="02020603050405020304" pitchFamily="18" charset="0"/>
                <a:cs typeface="Times New Roman" panose="02020603050405020304" pitchFamily="18" charset="0"/>
              </a:rPr>
              <a:t>4.4 of the AASHTO LRFD Bridge Design </a:t>
            </a:r>
            <a:r>
              <a:rPr lang="en-US" sz="1600" i="1" dirty="0" smtClean="0">
                <a:latin typeface="Times New Roman" panose="02020603050405020304" pitchFamily="18" charset="0"/>
                <a:cs typeface="Times New Roman" panose="02020603050405020304" pitchFamily="18" charset="0"/>
              </a:rPr>
              <a:t>Specification define finite element analyses as a refined method of analysis </a:t>
            </a:r>
            <a:endParaRPr lang="en-US" sz="1600" i="1" dirty="0">
              <a:latin typeface="Times New Roman" panose="02020603050405020304" pitchFamily="18" charset="0"/>
              <a:cs typeface="Times New Roman" panose="02020603050405020304" pitchFamily="18" charset="0"/>
            </a:endParaRPr>
          </a:p>
          <a:p>
            <a:pPr marL="0" indent="0">
              <a:buNone/>
            </a:pPr>
            <a:endParaRPr lang="en-US" sz="600" b="1" i="1" dirty="0" smtClean="0"/>
          </a:p>
          <a:p>
            <a:pPr marL="0" indent="0">
              <a:buNone/>
            </a:pPr>
            <a:r>
              <a:rPr lang="en-US" sz="2400" b="1" dirty="0" smtClean="0"/>
              <a:t>Section 6A.3.4 </a:t>
            </a:r>
          </a:p>
          <a:p>
            <a:pPr marL="457200" indent="0" algn="just">
              <a:buNone/>
            </a:pPr>
            <a:r>
              <a:rPr lang="en-US" sz="2200" b="1" i="1" dirty="0" smtClean="0"/>
              <a:t>“</a:t>
            </a:r>
            <a:r>
              <a:rPr lang="en-US" sz="2200" i="1" dirty="0" smtClean="0"/>
              <a:t>Bridges </a:t>
            </a:r>
            <a:r>
              <a:rPr lang="en-US" sz="2200" i="1" dirty="0"/>
              <a:t>may be evaluated by field testing (load testing) if the evaluator feels that analytical approaches do not accurately represent the true behavior and load distribution of the structure and its components</a:t>
            </a:r>
            <a:r>
              <a:rPr lang="en-US" sz="2200" i="1" dirty="0" smtClean="0"/>
              <a:t>.”</a:t>
            </a:r>
          </a:p>
          <a:p>
            <a:pPr marL="0" indent="0">
              <a:buNone/>
            </a:pPr>
            <a:endParaRPr lang="en-US" sz="600" b="1" i="1" dirty="0" smtClean="0"/>
          </a:p>
          <a:p>
            <a:pPr marL="0" indent="0">
              <a:buNone/>
            </a:pPr>
            <a:r>
              <a:rPr lang="en-US" sz="2400" b="1" dirty="0" smtClean="0"/>
              <a:t>Section 8.1.1</a:t>
            </a:r>
            <a:endParaRPr lang="en-US" sz="2400" dirty="0"/>
          </a:p>
          <a:p>
            <a:pPr marL="457200" indent="0" algn="just">
              <a:buNone/>
            </a:pPr>
            <a:r>
              <a:rPr lang="en-US" sz="2200" i="1" dirty="0" smtClean="0"/>
              <a:t>“Load </a:t>
            </a:r>
            <a:r>
              <a:rPr lang="en-US" sz="2200" i="1" dirty="0"/>
              <a:t>testing is the observation and measurement of the response of a bridge subjected to controlled and predetermined loadings without causing changes in the elastic response of the structure</a:t>
            </a:r>
            <a:r>
              <a:rPr lang="en-US" sz="2200" i="1" dirty="0" smtClean="0"/>
              <a:t>.”</a:t>
            </a:r>
          </a:p>
          <a:p>
            <a:pPr marL="457200" indent="0" algn="just">
              <a:buNone/>
            </a:pPr>
            <a:endParaRPr lang="en-US" sz="2000" i="1" dirty="0"/>
          </a:p>
          <a:p>
            <a:endParaRPr lang="en-US" sz="2200" i="1" dirty="0"/>
          </a:p>
          <a:p>
            <a:endParaRPr lang="en-US" sz="2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2552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7010400" cy="762000"/>
          </a:xfrm>
        </p:spPr>
        <p:txBody>
          <a:bodyPr>
            <a:normAutofit/>
          </a:bodyPr>
          <a:lstStyle/>
          <a:p>
            <a:pPr algn="l"/>
            <a:r>
              <a:rPr lang="en-US" sz="3400" dirty="0" smtClean="0"/>
              <a:t>AAHSTO MBE Relevant Provision</a:t>
            </a:r>
            <a:endParaRPr lang="en-US" sz="3400" dirty="0"/>
          </a:p>
        </p:txBody>
      </p:sp>
      <p:sp>
        <p:nvSpPr>
          <p:cNvPr id="3" name="Content Placeholder 2"/>
          <p:cNvSpPr>
            <a:spLocks noGrp="1"/>
          </p:cNvSpPr>
          <p:nvPr>
            <p:ph idx="1"/>
          </p:nvPr>
        </p:nvSpPr>
        <p:spPr>
          <a:xfrm>
            <a:off x="457200" y="1295400"/>
            <a:ext cx="8229600" cy="5257800"/>
          </a:xfrm>
        </p:spPr>
        <p:txBody>
          <a:bodyPr>
            <a:normAutofit/>
          </a:bodyPr>
          <a:lstStyle/>
          <a:p>
            <a:pPr marL="0" indent="0">
              <a:buNone/>
            </a:pPr>
            <a:r>
              <a:rPr lang="en-US" sz="2400" b="1" dirty="0"/>
              <a:t>Section 8.1.2</a:t>
            </a:r>
            <a:endParaRPr lang="en-US" sz="2400" dirty="0"/>
          </a:p>
          <a:p>
            <a:pPr marL="457200" indent="0" algn="just">
              <a:buNone/>
            </a:pPr>
            <a:r>
              <a:rPr lang="en-US" sz="2200" i="1" dirty="0"/>
              <a:t>“A dynamic load test is conducted with time-varying loads or moving loads that excite vibrations in the bridge. Dynamic tests may be performed to measure the modes of vibration, frequencies, dynamic load allowance, and to obtain load history and stress ranges for fatigue evaluation.”</a:t>
            </a:r>
          </a:p>
          <a:p>
            <a:pPr marL="0" indent="0">
              <a:buNone/>
            </a:pPr>
            <a:endParaRPr lang="en-US" sz="600" b="1" i="1" dirty="0" smtClean="0"/>
          </a:p>
          <a:p>
            <a:pPr marL="0" indent="0">
              <a:buNone/>
            </a:pPr>
            <a:r>
              <a:rPr lang="en-US" sz="2400" b="1" dirty="0" smtClean="0"/>
              <a:t>Section </a:t>
            </a:r>
            <a:r>
              <a:rPr lang="en-US" sz="2400" b="1" dirty="0"/>
              <a:t>8.4.2.3</a:t>
            </a:r>
            <a:endParaRPr lang="en-US" sz="2400" dirty="0"/>
          </a:p>
          <a:p>
            <a:pPr marL="457200" indent="0" algn="just">
              <a:buNone/>
            </a:pPr>
            <a:r>
              <a:rPr lang="en-US" sz="2200" i="1" dirty="0"/>
              <a:t>“Vibration tests may be conducted by means of portable sinusoidal shakers, sudden release of applied deflections, sudden stopping of vehicles by braking, and impulse devices such as hammers.”</a:t>
            </a:r>
          </a:p>
          <a:p>
            <a:pPr marL="457200" indent="0" algn="just">
              <a:buNone/>
            </a:pPr>
            <a:endParaRPr lang="en-US" sz="2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27583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0" descr="data:image/jpeg;base64,/9j/4AAQSkZJRgABAQAAAQABAAD/2wCEAAkGBxAPEBUUERQVFBUXFx8UFBgSFxwcGBQXFxwXFxwdFRYZHy4sJBolHBQXIjItJSktLy46GB8zODM4NygxLisBCgoKDQ0OFxAPGjUlHyUxNywsNzE0NzUuNyw3NTcrKys2NzcvNzIsNSwsLCssLCwuNSstKywsLC40ODYsLCwsOP/AABEIADAAugMBIgACEQEDEQH/xAAbAAACAwEBAQAAAAAAAAAAAAAABQMEBgIHAf/EAD4QAAIBAwIDBQMIBwkAAAAAAAECAwAEERIhBTFBBhMiUWEHgZEyM0JicYKhwRUjVHJ0krEUFjZSssLR0vH/xAAYAQEBAQEBAAAAAAAAAAAAAAAAAgEDBP/EACkRAAIBAgMGBwEAAAAAAAAAAAABAgMxBBFBEhMhQoGhMlFxkbHR4RT/2gAMAwEAAhEDEQA/APNaKKcdnOz8/EZGjt1Uso1nUcbZA/OgE9Fbo+yzigHzcZ6/LFY++tJLeRo5kKOpwytzFAVaKt39lJbyGOVCjjBIPkwDD8DVg8Hm/soutI7oyd1nO+rnjFaBZRXefSmHGeDzWbRrMADIizLg58DZx79jQCyimfCODzXYlMQU90hmfUcYRck48+VN+Bdg76+gWaBEKMSAWcA+EkHb7RQGVorXcV9nnErWJpXiDKvibu2BKqNySPIVlo1LMAoySwAHmScAfjWAioqzd2zwyNHIul0YqwPQjpUOfTrWg4orvPpQD6daZA4orvPpQD6daZA4orvPp1oz6daA4orvPp1oz6daA4or6a+VgCvSvY/wlpFupRJGuqF4ApbDKSFOoj/Jvz9K81rX+zniENu92ZnVNdo6Lq+kx5AetAMIOwFypU/pG1TBB1CckrjqN+Y+2n09hHxXjKygM9tbRK0sug6Z2iyfCceLJ8s8jXkCqMDavS27Ytw7hFtBa3CyXDEu5XBFumc6OXPcDf61ASe0GI8Tsk4ikLwvGxhnR1Ktoz4GOQOWR/MfKlJ/w2P40/6RWm7Lcb4hOdN+6XFnPGY3KlT3eoc20jbyPlkVVtOAwtwqSzlu44Sl20iyOuoPGAAGwCOY+G9SpxdmQqkHZnlbcq3PtX+es/4GL+r1b4N2R4Skoa44nbzx4IKIpQknl49Z5fZUcFxZ8Zs4I7m4W0vLdBEJJBmOaMYxncYPv235g1RZB7MTtxD+Ck/oa1E3ZKV+CWsC3MCFZWlLmTCEPrOkMOZGobelILq6seEWU8FtOLu6uV7uSRBhIoyMELud8E9cnPSlvEuIQNwG1gDqZUuHZo/pKpMuCR5eIfGgNh2b4DJwKRrm+vIxF3TARq7EzHbGFPPHoOtZ32d8FJmlv5oZBDbgzxoEOZJDkoIxjxY2xjrivk/GIOIcF7u4kRLq0b9TrO8seBsD542+4D1p3f8AaW7gtbO04bKZmSMGadFBQdAikjG2/rgL51jaXFmNpLNij2lWJuYoOJpG0XfKI7iNlIMcq5GTkDnjHrpHnXn+a9bt76+mtp4OJukqyqFTGA0TDfUMDfpt6Urt+HWVquoRqcfTmPX31wliYK3E808XTXCPH0MDaWM03zUbv6qDj48qbwdj7xuaKn77D8q0M3axC6xxZdmIRQvhXJOB4j036A1T4tf3quyIo1Lr1DQ+QIwSxDSAAgBSdvKs260rLIlVMRO0UvUqx9h5fpTRL8TUn9xm/aE/kP8AzS4LxGZBJqcI24YuqKcll2OR1Rh7qifgF4wjYjX3udH6xWJClgevIaGOeW1Vs1tZdi93X1n2Gj9hZvozRN8RVC67IXse/d6x9Q5/Cqydm7sjUI/DjOrUmnnp+VqxnO2Ksx8G4lEcKsiaT4tEgATALHXhsDYE71WzVXNn0KUKy5k+n6JZ4mjbS6lT5MCD8DXFaCXtHeReCYpKOeHCuN/rLSi/8TlwioG5KnyV2HLPnz99XFy1R0i5cyKtFFFUWFFFFAFFFFASQTPGdSMyHzQkH4im9v2qvE5uHH11BpJRUyhGV0RKnCfiWZopO1CyfPWsEnrup+IqP9KWDfKsiP3Jz/1pDRUbmCt8sjcQVs11f2aVLzhH7POPvZ/31YTiPCV3Fux9GyfzrJUVm5Xm/cx4dPV+7NovamyT5u30n0Rc/EmoLjtsx+TGfvP+QH51kqKz+enqiVhKWqzHVz2muX5FU/dG/wATSmed5Dl2LHzY5qOiusYRjZHaMIx8KOkbBB8jnY4PuNamy7XHHdOGMbFi5nmllIDxSRELnddpOnpWUoqizYN2rjtxClqHKJHpYayqlu8kk5MpJ2fmQOZqmnaoCSOQ26a4zLo0sQumcyFhpx075sH7NqzdFAPrvtK0kLRd3hSVIy2dJRi3hAUDfr9lSW/ayRJJpFTSZpBI2hypGAy4Bwcg6uorO0UAy47xZruVZCoQhAmxyW05OpjgZbfy6CqUtwWG/wD7jlUVFAFFFFAf/9k="/>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TextBox 36"/>
          <p:cNvSpPr txBox="1"/>
          <p:nvPr/>
        </p:nvSpPr>
        <p:spPr>
          <a:xfrm>
            <a:off x="1981200" y="113183"/>
            <a:ext cx="6806970" cy="969496"/>
          </a:xfrm>
          <a:prstGeom prst="rect">
            <a:avLst/>
          </a:prstGeom>
          <a:noFill/>
        </p:spPr>
        <p:txBody>
          <a:bodyPr wrap="squar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THMPR </a:t>
            </a:r>
          </a:p>
          <a:p>
            <a:r>
              <a:rPr lang="en-US" sz="2500" dirty="0" smtClean="0">
                <a:solidFill>
                  <a:schemeClr val="bg1"/>
                </a:solidFill>
                <a:latin typeface="Times New Roman" panose="02020603050405020304" pitchFamily="18" charset="0"/>
                <a:cs typeface="Times New Roman" panose="02020603050405020304" pitchFamily="18" charset="0"/>
              </a:rPr>
              <a:t>(Targeted Hits to Measure Performance Responses)</a:t>
            </a:r>
            <a:endParaRPr lang="en-US" sz="2500"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C:\Users\fmoon\Downloads\THMP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5356"/>
            <a:ext cx="9155575" cy="484813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4571153" y="1285356"/>
            <a:ext cx="4572847" cy="934278"/>
          </a:xfrm>
          <a:prstGeom prst="rect">
            <a:avLst/>
          </a:prstGeom>
        </p:spPr>
        <p:txBody>
          <a:bodyPr vert="horz" wrap="square" lIns="91440" tIns="45720" rIns="91440" bIns="45720" rtlCol="0" anchor="t" anchorCtr="0">
            <a:normAutofit/>
          </a:bodyPr>
          <a:lstStyle/>
          <a:p>
            <a:pPr defTabSz="914400"/>
            <a:r>
              <a:rPr lang="en-US" b="1" u="sng" dirty="0" smtClean="0">
                <a:solidFill>
                  <a:schemeClr val="bg1"/>
                </a:solidFill>
                <a:effectLst>
                  <a:outerShdw blurRad="38100" dist="38100" dir="2700000" algn="tl">
                    <a:srgbClr val="000000">
                      <a:alpha val="43137"/>
                    </a:srgbClr>
                  </a:outerShdw>
                </a:effectLst>
              </a:rPr>
              <a:t>Step 1</a:t>
            </a:r>
          </a:p>
          <a:p>
            <a:pPr defTabSz="914400"/>
            <a:r>
              <a:rPr lang="en-US" dirty="0" smtClean="0">
                <a:solidFill>
                  <a:schemeClr val="bg1"/>
                </a:solidFill>
                <a:effectLst>
                  <a:outerShdw blurRad="38100" dist="38100" dir="2700000" algn="tl">
                    <a:srgbClr val="000000">
                      <a:alpha val="43137"/>
                    </a:srgbClr>
                  </a:outerShdw>
                </a:effectLst>
              </a:rPr>
              <a:t>Rapid </a:t>
            </a:r>
            <a:r>
              <a:rPr lang="en-US" dirty="0">
                <a:solidFill>
                  <a:schemeClr val="bg1"/>
                </a:solidFill>
                <a:effectLst>
                  <a:outerShdw blurRad="38100" dist="38100" dir="2700000" algn="tl">
                    <a:srgbClr val="000000">
                      <a:alpha val="43137"/>
                    </a:srgbClr>
                  </a:outerShdw>
                </a:effectLst>
              </a:rPr>
              <a:t>modal </a:t>
            </a:r>
            <a:r>
              <a:rPr lang="en-US" dirty="0" smtClean="0">
                <a:solidFill>
                  <a:schemeClr val="bg1"/>
                </a:solidFill>
                <a:effectLst>
                  <a:outerShdw blurRad="38100" dist="38100" dir="2700000" algn="tl">
                    <a:srgbClr val="000000">
                      <a:alpha val="43137"/>
                    </a:srgbClr>
                  </a:outerShdw>
                </a:effectLst>
              </a:rPr>
              <a:t>impact testing </a:t>
            </a:r>
            <a:r>
              <a:rPr lang="en-US" dirty="0">
                <a:solidFill>
                  <a:schemeClr val="bg1"/>
                </a:solidFill>
                <a:effectLst>
                  <a:outerShdw blurRad="38100" dist="38100" dir="2700000" algn="tl">
                    <a:srgbClr val="000000">
                      <a:alpha val="43137"/>
                    </a:srgbClr>
                  </a:outerShdw>
                </a:effectLst>
              </a:rPr>
              <a:t>using a self-contained mobile </a:t>
            </a:r>
            <a:r>
              <a:rPr lang="en-US" dirty="0" smtClean="0">
                <a:solidFill>
                  <a:schemeClr val="bg1"/>
                </a:solidFill>
                <a:effectLst>
                  <a:outerShdw blurRad="38100" dist="38100" dir="2700000" algn="tl">
                    <a:srgbClr val="000000">
                      <a:alpha val="43137"/>
                    </a:srgbClr>
                  </a:outerShdw>
                </a:effectLst>
              </a:rPr>
              <a:t>device</a:t>
            </a:r>
          </a:p>
          <a:p>
            <a:pPr defTabSz="914400"/>
            <a:endParaRPr lang="en-US" dirty="0">
              <a:solidFill>
                <a:schemeClr val="bg1"/>
              </a:solidFill>
              <a:effectLst>
                <a:outerShdw blurRad="38100" dist="38100" dir="2700000" algn="tl">
                  <a:srgbClr val="000000">
                    <a:alpha val="43137"/>
                  </a:srgbClr>
                </a:outerShdw>
              </a:effectLst>
            </a:endParaRPr>
          </a:p>
          <a:p>
            <a:pPr defTabSz="914400"/>
            <a:endParaRPr lang="en-US" dirty="0" smtClean="0">
              <a:solidFill>
                <a:schemeClr val="bg1"/>
              </a:solidFill>
              <a:effectLst>
                <a:outerShdw blurRad="38100" dist="38100" dir="2700000" algn="tl">
                  <a:srgbClr val="000000">
                    <a:alpha val="43137"/>
                  </a:srgbClr>
                </a:outerShdw>
              </a:effectLst>
            </a:endParaRPr>
          </a:p>
        </p:txBody>
      </p:sp>
      <p:sp>
        <p:nvSpPr>
          <p:cNvPr id="39" name="TextBox 38"/>
          <p:cNvSpPr txBox="1"/>
          <p:nvPr/>
        </p:nvSpPr>
        <p:spPr>
          <a:xfrm>
            <a:off x="4620026" y="2125615"/>
            <a:ext cx="4535549" cy="1371600"/>
          </a:xfrm>
          <a:prstGeom prst="rect">
            <a:avLst/>
          </a:prstGeom>
        </p:spPr>
        <p:txBody>
          <a:bodyPr vert="horz" wrap="square" lIns="91440" tIns="45720" rIns="91440" bIns="45720" rtlCol="0" anchor="t" anchorCtr="0">
            <a:normAutofit/>
          </a:bodyPr>
          <a:lstStyle/>
          <a:p>
            <a:pPr defTabSz="914400"/>
            <a:r>
              <a:rPr lang="en-US" b="1" u="sng" dirty="0" smtClean="0">
                <a:solidFill>
                  <a:schemeClr val="bg1"/>
                </a:solidFill>
                <a:effectLst>
                  <a:outerShdw blurRad="38100" dist="38100" dir="2700000" algn="tl">
                    <a:srgbClr val="000000">
                      <a:alpha val="43137"/>
                    </a:srgbClr>
                  </a:outerShdw>
                </a:effectLst>
              </a:rPr>
              <a:t>Step 2</a:t>
            </a:r>
          </a:p>
          <a:p>
            <a:pPr defTabSz="914400"/>
            <a:r>
              <a:rPr lang="en-US" dirty="0" smtClean="0">
                <a:solidFill>
                  <a:schemeClr val="bg1"/>
                </a:solidFill>
                <a:effectLst>
                  <a:outerShdw blurRad="38100" dist="38100" dir="2700000" algn="tl">
                    <a:srgbClr val="000000">
                      <a:alpha val="43137"/>
                    </a:srgbClr>
                  </a:outerShdw>
                </a:effectLst>
              </a:rPr>
              <a:t>Semi-Automated </a:t>
            </a:r>
            <a:r>
              <a:rPr lang="en-US" dirty="0">
                <a:solidFill>
                  <a:schemeClr val="bg1"/>
                </a:solidFill>
                <a:effectLst>
                  <a:outerShdw blurRad="38100" dist="38100" dir="2700000" algn="tl">
                    <a:srgbClr val="000000">
                      <a:alpha val="43137"/>
                    </a:srgbClr>
                  </a:outerShdw>
                </a:effectLst>
              </a:rPr>
              <a:t>pre- and post-processing to obtain global frequencies and mode </a:t>
            </a:r>
            <a:r>
              <a:rPr lang="en-US" dirty="0" smtClean="0">
                <a:solidFill>
                  <a:schemeClr val="bg1"/>
                </a:solidFill>
                <a:effectLst>
                  <a:outerShdw blurRad="38100" dist="38100" dir="2700000" algn="tl">
                    <a:srgbClr val="000000">
                      <a:alpha val="43137"/>
                    </a:srgbClr>
                  </a:outerShdw>
                </a:effectLst>
              </a:rPr>
              <a:t>shapes</a:t>
            </a:r>
          </a:p>
          <a:p>
            <a:pPr defTabSz="914400"/>
            <a:endParaRPr lang="en-US" dirty="0">
              <a:solidFill>
                <a:schemeClr val="bg1"/>
              </a:solidFill>
              <a:effectLst>
                <a:outerShdw blurRad="38100" dist="38100" dir="2700000" algn="tl">
                  <a:srgbClr val="000000">
                    <a:alpha val="43137"/>
                  </a:srgbClr>
                </a:outerShdw>
              </a:effectLst>
            </a:endParaRPr>
          </a:p>
          <a:p>
            <a:pPr defTabSz="914400"/>
            <a:endParaRPr lang="en-US" dirty="0" smtClean="0">
              <a:solidFill>
                <a:schemeClr val="bg1"/>
              </a:solidFill>
              <a:effectLst>
                <a:outerShdw blurRad="38100" dist="38100" dir="2700000" algn="tl">
                  <a:srgbClr val="000000">
                    <a:alpha val="43137"/>
                  </a:srgbClr>
                </a:outerShdw>
              </a:effectLst>
            </a:endParaRPr>
          </a:p>
        </p:txBody>
      </p:sp>
      <p:sp>
        <p:nvSpPr>
          <p:cNvPr id="40" name="TextBox 39"/>
          <p:cNvSpPr txBox="1"/>
          <p:nvPr/>
        </p:nvSpPr>
        <p:spPr>
          <a:xfrm>
            <a:off x="90520" y="3838651"/>
            <a:ext cx="3575547" cy="1143000"/>
          </a:xfrm>
          <a:prstGeom prst="rect">
            <a:avLst/>
          </a:prstGeom>
        </p:spPr>
        <p:txBody>
          <a:bodyPr vert="horz" wrap="square" lIns="91440" tIns="45720" rIns="91440" bIns="45720" rtlCol="0" anchor="t" anchorCtr="0">
            <a:normAutofit/>
          </a:bodyPr>
          <a:lstStyle/>
          <a:p>
            <a:pPr defTabSz="914400"/>
            <a:r>
              <a:rPr lang="en-US" b="1" u="sng" dirty="0" smtClean="0">
                <a:solidFill>
                  <a:schemeClr val="bg1"/>
                </a:solidFill>
                <a:effectLst>
                  <a:outerShdw blurRad="38100" dist="38100" dir="2700000" algn="tl">
                    <a:srgbClr val="000000">
                      <a:alpha val="43137"/>
                    </a:srgbClr>
                  </a:outerShdw>
                </a:effectLst>
              </a:rPr>
              <a:t>Step 3</a:t>
            </a:r>
          </a:p>
          <a:p>
            <a:pPr defTabSz="914400"/>
            <a:r>
              <a:rPr lang="en-US" dirty="0">
                <a:solidFill>
                  <a:schemeClr val="bg1"/>
                </a:solidFill>
                <a:effectLst>
                  <a:outerShdw blurRad="38100" dist="38100" dir="2700000" algn="tl">
                    <a:srgbClr val="000000">
                      <a:alpha val="43137"/>
                    </a:srgbClr>
                  </a:outerShdw>
                </a:effectLst>
              </a:rPr>
              <a:t>Automated FE modeling using NBI data and on-site </a:t>
            </a:r>
            <a:r>
              <a:rPr lang="en-US" dirty="0" smtClean="0">
                <a:solidFill>
                  <a:schemeClr val="bg1"/>
                </a:solidFill>
                <a:effectLst>
                  <a:outerShdw blurRad="38100" dist="38100" dir="2700000" algn="tl">
                    <a:srgbClr val="000000">
                      <a:alpha val="43137"/>
                    </a:srgbClr>
                  </a:outerShdw>
                </a:effectLst>
              </a:rPr>
              <a:t>assessment</a:t>
            </a:r>
            <a:endParaRPr lang="en-US" dirty="0">
              <a:solidFill>
                <a:schemeClr val="bg1"/>
              </a:solidFill>
              <a:effectLst>
                <a:outerShdw blurRad="38100" dist="38100" dir="2700000" algn="tl">
                  <a:srgbClr val="000000">
                    <a:alpha val="43137"/>
                  </a:srgbClr>
                </a:outerShdw>
              </a:effectLst>
            </a:endParaRPr>
          </a:p>
          <a:p>
            <a:pPr defTabSz="914400"/>
            <a:endParaRPr lang="en-US" dirty="0" smtClean="0">
              <a:solidFill>
                <a:schemeClr val="bg1"/>
              </a:solidFill>
              <a:effectLst>
                <a:outerShdw blurRad="38100" dist="38100" dir="2700000" algn="tl">
                  <a:srgbClr val="000000">
                    <a:alpha val="43137"/>
                  </a:srgbClr>
                </a:outerShdw>
              </a:effectLst>
            </a:endParaRPr>
          </a:p>
        </p:txBody>
      </p:sp>
      <p:sp>
        <p:nvSpPr>
          <p:cNvPr id="41" name="TextBox 40"/>
          <p:cNvSpPr txBox="1"/>
          <p:nvPr/>
        </p:nvSpPr>
        <p:spPr>
          <a:xfrm>
            <a:off x="90520" y="4642758"/>
            <a:ext cx="3575547" cy="1143000"/>
          </a:xfrm>
          <a:prstGeom prst="rect">
            <a:avLst/>
          </a:prstGeom>
        </p:spPr>
        <p:txBody>
          <a:bodyPr vert="horz" wrap="square" lIns="91440" tIns="45720" rIns="91440" bIns="45720" rtlCol="0" anchor="t" anchorCtr="0">
            <a:normAutofit/>
          </a:bodyPr>
          <a:lstStyle/>
          <a:p>
            <a:pPr defTabSz="914400"/>
            <a:r>
              <a:rPr lang="en-US" b="1" u="sng" dirty="0" smtClean="0">
                <a:solidFill>
                  <a:schemeClr val="bg1"/>
                </a:solidFill>
                <a:effectLst>
                  <a:outerShdw blurRad="38100" dist="38100" dir="2700000" algn="tl">
                    <a:srgbClr val="000000">
                      <a:alpha val="43137"/>
                    </a:srgbClr>
                  </a:outerShdw>
                </a:effectLst>
              </a:rPr>
              <a:t>Step 4</a:t>
            </a:r>
          </a:p>
          <a:p>
            <a:pPr defTabSz="914400"/>
            <a:r>
              <a:rPr lang="en-US" dirty="0">
                <a:solidFill>
                  <a:schemeClr val="bg1"/>
                </a:solidFill>
                <a:effectLst>
                  <a:outerShdw blurRad="38100" dist="38100" dir="2700000" algn="tl">
                    <a:srgbClr val="000000">
                      <a:alpha val="43137"/>
                    </a:srgbClr>
                  </a:outerShdw>
                </a:effectLst>
              </a:rPr>
              <a:t>Automated FE model calibration and load </a:t>
            </a:r>
            <a:r>
              <a:rPr lang="en-US" dirty="0" smtClean="0">
                <a:solidFill>
                  <a:schemeClr val="bg1"/>
                </a:solidFill>
                <a:effectLst>
                  <a:outerShdw blurRad="38100" dist="38100" dir="2700000" algn="tl">
                    <a:srgbClr val="000000">
                      <a:alpha val="43137"/>
                    </a:srgbClr>
                  </a:outerShdw>
                </a:effectLst>
              </a:rPr>
              <a:t>rating</a:t>
            </a:r>
            <a:endParaRPr lang="en-US" dirty="0">
              <a:solidFill>
                <a:schemeClr val="bg1"/>
              </a:solidFill>
              <a:effectLst>
                <a:outerShdw blurRad="38100" dist="38100" dir="2700000" algn="tl">
                  <a:srgbClr val="000000">
                    <a:alpha val="43137"/>
                  </a:srgbClr>
                </a:outerShdw>
              </a:effectLst>
            </a:endParaRPr>
          </a:p>
        </p:txBody>
      </p:sp>
      <p:sp>
        <p:nvSpPr>
          <p:cNvPr id="42" name="TextBox 41"/>
          <p:cNvSpPr txBox="1"/>
          <p:nvPr/>
        </p:nvSpPr>
        <p:spPr>
          <a:xfrm>
            <a:off x="94705" y="5486400"/>
            <a:ext cx="5061463" cy="1143000"/>
          </a:xfrm>
          <a:prstGeom prst="rect">
            <a:avLst/>
          </a:prstGeom>
        </p:spPr>
        <p:txBody>
          <a:bodyPr vert="horz" wrap="square" lIns="91440" tIns="45720" rIns="91440" bIns="45720" rtlCol="0" anchor="t" anchorCtr="0">
            <a:normAutofit/>
          </a:bodyPr>
          <a:lstStyle/>
          <a:p>
            <a:pPr defTabSz="914400"/>
            <a:r>
              <a:rPr lang="en-US" b="1" u="sng" dirty="0" smtClean="0">
                <a:solidFill>
                  <a:schemeClr val="bg1"/>
                </a:solidFill>
              </a:rPr>
              <a:t>Step 5</a:t>
            </a:r>
          </a:p>
          <a:p>
            <a:pPr defTabSz="914400"/>
            <a:r>
              <a:rPr lang="en-US" dirty="0" smtClean="0">
                <a:solidFill>
                  <a:schemeClr val="bg1"/>
                </a:solidFill>
              </a:rPr>
              <a:t>Reporting</a:t>
            </a:r>
            <a:endParaRPr lang="en-US" dirty="0">
              <a:solidFill>
                <a:schemeClr val="bg1"/>
              </a:solidFill>
            </a:endParaRPr>
          </a:p>
        </p:txBody>
      </p:sp>
    </p:spTree>
    <p:extLst>
      <p:ext uri="{BB962C8B-B14F-4D97-AF65-F5344CB8AC3E}">
        <p14:creationId xmlns:p14="http://schemas.microsoft.com/office/powerpoint/2010/main" val="239577211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MPR Video V4.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373"/>
          <a:stretch/>
        </p:blipFill>
        <p:spPr>
          <a:xfrm>
            <a:off x="0" y="1219200"/>
            <a:ext cx="9144000" cy="4914743"/>
          </a:xfrm>
          <a:prstGeom prst="rect">
            <a:avLst/>
          </a:prstGeom>
        </p:spPr>
      </p:pic>
      <p:sp>
        <p:nvSpPr>
          <p:cNvPr id="8" name="TextBox 7"/>
          <p:cNvSpPr txBox="1"/>
          <p:nvPr/>
        </p:nvSpPr>
        <p:spPr>
          <a:xfrm>
            <a:off x="1981200" y="82405"/>
            <a:ext cx="7162800" cy="1031051"/>
          </a:xfrm>
          <a:prstGeom prst="rect">
            <a:avLst/>
          </a:prstGeom>
          <a:noFill/>
        </p:spPr>
        <p:txBody>
          <a:bodyPr wrap="square" rtlCol="0">
            <a:spAutoFit/>
          </a:bodyPr>
          <a:lstStyle/>
          <a:p>
            <a:r>
              <a:rPr lang="en-US" sz="3600" dirty="0" smtClean="0">
                <a:solidFill>
                  <a:schemeClr val="bg1"/>
                </a:solidFill>
                <a:latin typeface="Times New Roman" panose="02020603050405020304" pitchFamily="18" charset="0"/>
                <a:cs typeface="Times New Roman" panose="02020603050405020304" pitchFamily="18" charset="0"/>
              </a:rPr>
              <a:t>THMPR</a:t>
            </a:r>
            <a:r>
              <a:rPr lang="en-US" sz="3200" dirty="0" smtClean="0">
                <a:solidFill>
                  <a:schemeClr val="bg1"/>
                </a:solidFill>
                <a:latin typeface="Times New Roman" panose="02020603050405020304" pitchFamily="18" charset="0"/>
                <a:cs typeface="Times New Roman" panose="02020603050405020304" pitchFamily="18" charset="0"/>
              </a:rPr>
              <a:t> </a:t>
            </a:r>
          </a:p>
          <a:p>
            <a:r>
              <a:rPr lang="en-US" sz="2500" dirty="0" smtClean="0">
                <a:solidFill>
                  <a:schemeClr val="bg1"/>
                </a:solidFill>
                <a:latin typeface="Times New Roman" panose="02020603050405020304" pitchFamily="18" charset="0"/>
                <a:cs typeface="Times New Roman" panose="02020603050405020304" pitchFamily="18" charset="0"/>
              </a:rPr>
              <a:t>(Targeting Hits to Measure Performance Responses)</a:t>
            </a:r>
            <a:endParaRPr lang="en-US" sz="2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92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0" descr="data:image/jpeg;base64,/9j/4AAQSkZJRgABAQAAAQABAAD/2wCEAAkGBxAPEBUUERQVFBUXFx8UFBgSFxwcGBQXFxwXFxwdFRYZHy4sJBolHBQXIjItJSktLy46GB8zODM4NygxLisBCgoKDQ0OFxAPGjUlHyUxNywsNzE0NzUuNyw3NTcrKys2NzcvNzIsNSwsLCssLCwuNSstKywsLC40ODYsLCwsOP/AABEIADAAugMBIgACEQEDEQH/xAAbAAACAwEBAQAAAAAAAAAAAAAABQMEBgIHAf/EAD4QAAIBAwIDBQMIBwkAAAAAAAECAwAEERIhBTFBBhMiUWEHgZEyM0JicYKhwRUjVHJ0krEUFjZSssLR0vH/xAAYAQEBAQEBAAAAAAAAAAAAAAAAAgEDBP/EACkRAAIBAgMGBwEAAAAAAAAAAAABAgMxBBFBEhMhQoGhMlFxkbHR4RT/2gAMAwEAAhEDEQA/APNaKKcdnOz8/EZGjt1Uso1nUcbZA/OgE9Fbo+yzigHzcZ6/LFY++tJLeRo5kKOpwytzFAVaKt39lJbyGOVCjjBIPkwDD8DVg8Hm/soutI7oyd1nO+rnjFaBZRXefSmHGeDzWbRrMADIizLg58DZx79jQCyimfCODzXYlMQU90hmfUcYRck48+VN+Bdg76+gWaBEKMSAWcA+EkHb7RQGVorXcV9nnErWJpXiDKvibu2BKqNySPIVlo1LMAoySwAHmScAfjWAioqzd2zwyNHIul0YqwPQjpUOfTrWg4orvPpQD6daZA4orvPpQD6daZA4orvPp1oz6daA4orvPp1oz6daA4or6a+VgCvSvY/wlpFupRJGuqF4ApbDKSFOoj/Jvz9K81rX+zniENu92ZnVNdo6Lq+kx5AetAMIOwFypU/pG1TBB1CckrjqN+Y+2n09hHxXjKygM9tbRK0sug6Z2iyfCceLJ8s8jXkCqMDavS27Ytw7hFtBa3CyXDEu5XBFumc6OXPcDf61ASe0GI8Tsk4ikLwvGxhnR1Ktoz4GOQOWR/MfKlJ/w2P40/6RWm7Lcb4hOdN+6XFnPGY3KlT3eoc20jbyPlkVVtOAwtwqSzlu44Sl20iyOuoPGAAGwCOY+G9SpxdmQqkHZnlbcq3PtX+es/4GL+r1b4N2R4Skoa44nbzx4IKIpQknl49Z5fZUcFxZ8Zs4I7m4W0vLdBEJJBmOaMYxncYPv235g1RZB7MTtxD+Ck/oa1E3ZKV+CWsC3MCFZWlLmTCEPrOkMOZGobelILq6seEWU8FtOLu6uV7uSRBhIoyMELud8E9cnPSlvEuIQNwG1gDqZUuHZo/pKpMuCR5eIfGgNh2b4DJwKRrm+vIxF3TARq7EzHbGFPPHoOtZ32d8FJmlv5oZBDbgzxoEOZJDkoIxjxY2xjrivk/GIOIcF7u4kRLq0b9TrO8seBsD542+4D1p3f8AaW7gtbO04bKZmSMGadFBQdAikjG2/rgL51jaXFmNpLNij2lWJuYoOJpG0XfKI7iNlIMcq5GTkDnjHrpHnXn+a9bt76+mtp4OJukqyqFTGA0TDfUMDfpt6Urt+HWVquoRqcfTmPX31wliYK3E808XTXCPH0MDaWM03zUbv6qDj48qbwdj7xuaKn77D8q0M3axC6xxZdmIRQvhXJOB4j036A1T4tf3quyIo1Lr1DQ+QIwSxDSAAgBSdvKs260rLIlVMRO0UvUqx9h5fpTRL8TUn9xm/aE/kP8AzS4LxGZBJqcI24YuqKcll2OR1Rh7qifgF4wjYjX3udH6xWJClgevIaGOeW1Vs1tZdi93X1n2Gj9hZvozRN8RVC67IXse/d6x9Q5/Cqydm7sjUI/DjOrUmnnp+VqxnO2Ksx8G4lEcKsiaT4tEgATALHXhsDYE71WzVXNn0KUKy5k+n6JZ4mjbS6lT5MCD8DXFaCXtHeReCYpKOeHCuN/rLSi/8TlwioG5KnyV2HLPnz99XFy1R0i5cyKtFFFUWFFFFAFFFFASQTPGdSMyHzQkH4im9v2qvE5uHH11BpJRUyhGV0RKnCfiWZopO1CyfPWsEnrup+IqP9KWDfKsiP3Jz/1pDRUbmCt8sjcQVs11f2aVLzhH7POPvZ/31YTiPCV3Fux9GyfzrJUVm5Xm/cx4dPV+7NovamyT5u30n0Rc/EmoLjtsx+TGfvP+QH51kqKz+enqiVhKWqzHVz2muX5FU/dG/wATSmed5Dl2LHzY5qOiusYRjZHaMIx8KOkbBB8jnY4PuNamy7XHHdOGMbFi5nmllIDxSRELnddpOnpWUoqizYN2rjtxClqHKJHpYayqlu8kk5MpJ2fmQOZqmnaoCSOQ26a4zLo0sQumcyFhpx075sH7NqzdFAPrvtK0kLRd3hSVIy2dJRi3hAUDfr9lSW/ayRJJpFTSZpBI2hypGAy4Bwcg6uorO0UAy47xZruVZCoQhAmxyW05OpjgZbfy6CqUtwWG/wD7jlUVFAFFFFAf/9k="/>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4527640" y="1524542"/>
            <a:ext cx="795474" cy="1741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descr="D:\Google Drive\Drexel Files\Field Tests\International Bridge Conference 2014\Analysis &amp; Results\6.13.2014 South Span THMPR Analysis - Refined\Pre-Processed Results\THMPR - CMIF - Combined.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208" r="7373"/>
          <a:stretch/>
        </p:blipFill>
        <p:spPr bwMode="auto">
          <a:xfrm>
            <a:off x="0" y="1301709"/>
            <a:ext cx="4187825" cy="248162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479037" y="2954818"/>
            <a:ext cx="2007113" cy="523220"/>
            <a:chOff x="1479037" y="2562390"/>
            <a:chExt cx="2007113" cy="523220"/>
          </a:xfrm>
        </p:grpSpPr>
        <p:sp>
          <p:nvSpPr>
            <p:cNvPr id="24" name="TextBox 23"/>
            <p:cNvSpPr txBox="1"/>
            <p:nvPr/>
          </p:nvSpPr>
          <p:spPr>
            <a:xfrm>
              <a:off x="1479037" y="2562390"/>
              <a:ext cx="1930913" cy="523220"/>
            </a:xfrm>
            <a:prstGeom prst="rect">
              <a:avLst/>
            </a:prstGeom>
            <a:noFill/>
          </p:spPr>
          <p:txBody>
            <a:bodyPr wrap="none" rtlCol="0">
              <a:spAutoFit/>
            </a:bodyPr>
            <a:lstStyle/>
            <a:p>
              <a:r>
                <a:rPr lang="en-US" sz="1400" b="1" dirty="0" smtClean="0"/>
                <a:t>1 Mode solved per test </a:t>
              </a:r>
            </a:p>
            <a:p>
              <a:r>
                <a:rPr lang="en-US" sz="1400" b="1" dirty="0" smtClean="0"/>
                <a:t>at each frequency line</a:t>
              </a:r>
              <a:endParaRPr lang="en-US" sz="1400" b="1" dirty="0"/>
            </a:p>
          </p:txBody>
        </p:sp>
        <p:cxnSp>
          <p:nvCxnSpPr>
            <p:cNvPr id="25" name="Straight Arrow Connector 24"/>
            <p:cNvCxnSpPr/>
            <p:nvPr/>
          </p:nvCxnSpPr>
          <p:spPr>
            <a:xfrm>
              <a:off x="1581150" y="2790990"/>
              <a:ext cx="19050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26" name="TextBox 25"/>
          <p:cNvSpPr txBox="1"/>
          <p:nvPr/>
        </p:nvSpPr>
        <p:spPr>
          <a:xfrm>
            <a:off x="359822" y="1180740"/>
            <a:ext cx="2301720" cy="369332"/>
          </a:xfrm>
          <a:prstGeom prst="rect">
            <a:avLst/>
          </a:prstGeom>
          <a:noFill/>
        </p:spPr>
        <p:txBody>
          <a:bodyPr wrap="none" rtlCol="0">
            <a:spAutoFit/>
          </a:bodyPr>
          <a:lstStyle/>
          <a:p>
            <a:r>
              <a:rPr lang="en-US" b="1" dirty="0" smtClean="0"/>
              <a:t>CMIF - THMPR System</a:t>
            </a:r>
            <a:endParaRPr lang="en-US" b="1" dirty="0"/>
          </a:p>
        </p:txBody>
      </p:sp>
      <p:pic>
        <p:nvPicPr>
          <p:cNvPr id="27" name="Picture 2" descr="C:\Users\John\Desktop\Temp\Sledge - CMIF - Selected Peaks.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867" t="5706" r="8017"/>
          <a:stretch/>
        </p:blipFill>
        <p:spPr bwMode="auto">
          <a:xfrm>
            <a:off x="12444" y="4164329"/>
            <a:ext cx="4175382" cy="231267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069975" y="5552001"/>
            <a:ext cx="3031086" cy="307777"/>
          </a:xfrm>
          <a:prstGeom prst="rect">
            <a:avLst/>
          </a:prstGeom>
          <a:noFill/>
        </p:spPr>
        <p:txBody>
          <a:bodyPr wrap="none" rtlCol="0">
            <a:spAutoFit/>
          </a:bodyPr>
          <a:lstStyle/>
          <a:p>
            <a:r>
              <a:rPr lang="en-US" sz="1400" b="1" dirty="0"/>
              <a:t>8</a:t>
            </a:r>
            <a:r>
              <a:rPr lang="en-US" sz="1400" b="1" dirty="0" smtClean="0"/>
              <a:t> Modes solved at each frequency line</a:t>
            </a:r>
            <a:endParaRPr lang="en-US" sz="1400" b="1" dirty="0"/>
          </a:p>
        </p:txBody>
      </p:sp>
      <p:cxnSp>
        <p:nvCxnSpPr>
          <p:cNvPr id="31" name="Straight Arrow Connector 30"/>
          <p:cNvCxnSpPr/>
          <p:nvPr/>
        </p:nvCxnSpPr>
        <p:spPr>
          <a:xfrm flipH="1">
            <a:off x="976861" y="5542476"/>
            <a:ext cx="3124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2" name="TextBox 31"/>
          <p:cNvSpPr txBox="1"/>
          <p:nvPr/>
        </p:nvSpPr>
        <p:spPr>
          <a:xfrm>
            <a:off x="395263" y="3897868"/>
            <a:ext cx="2195537" cy="369332"/>
          </a:xfrm>
          <a:prstGeom prst="rect">
            <a:avLst/>
          </a:prstGeom>
          <a:noFill/>
        </p:spPr>
        <p:txBody>
          <a:bodyPr wrap="none" rtlCol="0">
            <a:spAutoFit/>
          </a:bodyPr>
          <a:lstStyle/>
          <a:p>
            <a:r>
              <a:rPr lang="en-US" b="1" dirty="0" smtClean="0"/>
              <a:t>CMIF – MIMO Sledge</a:t>
            </a:r>
            <a:endParaRPr lang="en-US" b="1" dirty="0"/>
          </a:p>
        </p:txBody>
      </p:sp>
      <p:graphicFrame>
        <p:nvGraphicFramePr>
          <p:cNvPr id="33" name="Table 32"/>
          <p:cNvGraphicFramePr>
            <a:graphicFrameLocks noGrp="1"/>
          </p:cNvGraphicFramePr>
          <p:nvPr>
            <p:extLst>
              <p:ext uri="{D42A27DB-BD31-4B8C-83A1-F6EECF244321}">
                <p14:modId xmlns:p14="http://schemas.microsoft.com/office/powerpoint/2010/main" val="764799772"/>
              </p:ext>
            </p:extLst>
          </p:nvPr>
        </p:nvGraphicFramePr>
        <p:xfrm>
          <a:off x="4876800" y="1536365"/>
          <a:ext cx="3721100" cy="4559635"/>
        </p:xfrm>
        <a:graphic>
          <a:graphicData uri="http://schemas.openxmlformats.org/drawingml/2006/table">
            <a:tbl>
              <a:tblPr>
                <a:tableStyleId>{2A488322-F2BA-4B5B-9748-0D474271808F}</a:tableStyleId>
              </a:tblPr>
              <a:tblGrid>
                <a:gridCol w="609080"/>
                <a:gridCol w="961205"/>
                <a:gridCol w="1322846"/>
                <a:gridCol w="827969"/>
              </a:tblGrid>
              <a:tr h="732923">
                <a:tc>
                  <a:txBody>
                    <a:bodyPr/>
                    <a:lstStyle/>
                    <a:p>
                      <a:pPr algn="ctr" fontAlgn="b"/>
                      <a:r>
                        <a:rPr lang="en-US" sz="1800" u="none" strike="noStrike" dirty="0">
                          <a:effectLst/>
                        </a:rPr>
                        <a:t>Mode</a:t>
                      </a:r>
                      <a:endParaRPr lang="en-US" sz="1800" b="1" i="0" u="none" strike="noStrike" dirty="0">
                        <a:solidFill>
                          <a:srgbClr val="000000"/>
                        </a:solidFill>
                        <a:effectLst/>
                        <a:latin typeface="Calibri"/>
                      </a:endParaRPr>
                    </a:p>
                  </a:txBody>
                  <a:tcPr marL="9525" marR="9525" marT="9525" marB="0" anchor="ctr"/>
                </a:tc>
                <a:tc>
                  <a:txBody>
                    <a:bodyPr/>
                    <a:lstStyle/>
                    <a:p>
                      <a:pPr algn="ctr" fontAlgn="b"/>
                      <a:r>
                        <a:rPr lang="en-US" sz="1800" u="none" strike="noStrike" dirty="0">
                          <a:effectLst/>
                        </a:rPr>
                        <a:t>THMPR </a:t>
                      </a:r>
                      <a:r>
                        <a:rPr lang="en-US" sz="1800" u="none" strike="noStrike" dirty="0" smtClean="0">
                          <a:effectLst/>
                        </a:rPr>
                        <a:t>System [Hz]</a:t>
                      </a:r>
                      <a:endParaRPr lang="en-US" sz="1800" b="1" i="0" u="none" strike="noStrike" dirty="0">
                        <a:solidFill>
                          <a:srgbClr val="000000"/>
                        </a:solidFill>
                        <a:effectLst/>
                        <a:latin typeface="Calibri"/>
                      </a:endParaRPr>
                    </a:p>
                  </a:txBody>
                  <a:tcPr marL="9525" marR="9525" marT="9525" marB="0" anchor="ctr"/>
                </a:tc>
                <a:tc>
                  <a:txBody>
                    <a:bodyPr/>
                    <a:lstStyle/>
                    <a:p>
                      <a:pPr algn="ctr" fontAlgn="b"/>
                      <a:r>
                        <a:rPr lang="en-US" sz="1800" u="none" strike="noStrike" dirty="0" smtClean="0">
                          <a:effectLst/>
                        </a:rPr>
                        <a:t>MIMO</a:t>
                      </a:r>
                    </a:p>
                    <a:p>
                      <a:pPr algn="ctr" fontAlgn="b"/>
                      <a:r>
                        <a:rPr lang="en-US" sz="1800" u="none" strike="noStrike" dirty="0" smtClean="0">
                          <a:effectLst/>
                        </a:rPr>
                        <a:t>[Hz]</a:t>
                      </a:r>
                      <a:endParaRPr lang="en-US" sz="1800" b="1" i="0" u="none" strike="noStrike" dirty="0">
                        <a:solidFill>
                          <a:srgbClr val="000000"/>
                        </a:solidFill>
                        <a:effectLst/>
                        <a:latin typeface="Calibri"/>
                      </a:endParaRPr>
                    </a:p>
                  </a:txBody>
                  <a:tcPr marL="9525" marR="9525" marT="9525" marB="0" anchor="ctr"/>
                </a:tc>
                <a:tc>
                  <a:txBody>
                    <a:bodyPr/>
                    <a:lstStyle/>
                    <a:p>
                      <a:pPr algn="ctr" fontAlgn="b"/>
                      <a:r>
                        <a:rPr lang="en-US" sz="1800" u="none" strike="noStrike" dirty="0">
                          <a:effectLst/>
                        </a:rPr>
                        <a:t>% </a:t>
                      </a:r>
                      <a:r>
                        <a:rPr lang="en-US" sz="1800" u="none" strike="noStrike" dirty="0" smtClean="0">
                          <a:effectLst/>
                        </a:rPr>
                        <a:t>Diff</a:t>
                      </a:r>
                      <a:endParaRPr lang="en-US" sz="1800" b="1" i="0" u="none" strike="noStrike" dirty="0">
                        <a:solidFill>
                          <a:srgbClr val="000000"/>
                        </a:solidFill>
                        <a:effectLst/>
                        <a:latin typeface="Calibri"/>
                      </a:endParaRPr>
                    </a:p>
                  </a:txBody>
                  <a:tcPr marL="9525" marR="9525" marT="9525" marB="0" anchor="ctr"/>
                </a:tc>
              </a:tr>
              <a:tr h="372715">
                <a:tc>
                  <a:txBody>
                    <a:bodyPr/>
                    <a:lstStyle/>
                    <a:p>
                      <a:pPr algn="ctr" fontAlgn="b"/>
                      <a:r>
                        <a:rPr lang="en-US" sz="1800" u="none" strike="noStrike">
                          <a:effectLst/>
                        </a:rPr>
                        <a:t>1</a:t>
                      </a:r>
                      <a:endParaRPr lang="en-US" sz="1800" b="1"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4.289</a:t>
                      </a:r>
                      <a:endParaRPr lang="en-US" sz="1800" b="0" i="0" u="none" strike="noStrike" dirty="0">
                        <a:solidFill>
                          <a:srgbClr val="000000"/>
                        </a:solidFill>
                        <a:effectLst/>
                        <a:latin typeface="Calibri"/>
                      </a:endParaRPr>
                    </a:p>
                  </a:txBody>
                  <a:tcPr marL="9525" marR="9525" marT="9525" marB="0" anchor="b"/>
                </a:tc>
                <a:tc>
                  <a:txBody>
                    <a:bodyPr/>
                    <a:lstStyle/>
                    <a:p>
                      <a:pPr algn="ctr" fontAlgn="b"/>
                      <a:r>
                        <a:rPr lang="en-US" sz="1800" u="none" strike="noStrike">
                          <a:effectLst/>
                        </a:rPr>
                        <a:t>4.327</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-0.88%</a:t>
                      </a:r>
                      <a:endParaRPr lang="en-US" sz="1800" b="0" i="0" u="none" strike="noStrike" dirty="0">
                        <a:solidFill>
                          <a:srgbClr val="000000"/>
                        </a:solidFill>
                        <a:effectLst/>
                        <a:latin typeface="Calibri"/>
                      </a:endParaRPr>
                    </a:p>
                  </a:txBody>
                  <a:tcPr marL="9525" marR="9525" marT="9525" marB="0" anchor="b"/>
                </a:tc>
              </a:tr>
              <a:tr h="372715">
                <a:tc>
                  <a:txBody>
                    <a:bodyPr/>
                    <a:lstStyle/>
                    <a:p>
                      <a:pPr algn="ctr" fontAlgn="b"/>
                      <a:r>
                        <a:rPr lang="en-US" sz="1800" u="none" strike="noStrike">
                          <a:effectLst/>
                        </a:rPr>
                        <a:t>2</a:t>
                      </a:r>
                      <a:endParaRPr lang="en-US" sz="1800" b="1"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4.873</a:t>
                      </a:r>
                      <a:endParaRPr lang="en-US" sz="1800" b="0" i="0" u="none" strike="noStrike" dirty="0">
                        <a:solidFill>
                          <a:srgbClr val="000000"/>
                        </a:solidFill>
                        <a:effectLst/>
                        <a:latin typeface="Calibri"/>
                      </a:endParaRPr>
                    </a:p>
                  </a:txBody>
                  <a:tcPr marL="9525" marR="9525" marT="9525" marB="0" anchor="b"/>
                </a:tc>
                <a:tc>
                  <a:txBody>
                    <a:bodyPr/>
                    <a:lstStyle/>
                    <a:p>
                      <a:pPr algn="ctr" fontAlgn="b"/>
                      <a:r>
                        <a:rPr lang="en-US" sz="1800" u="none" strike="noStrike">
                          <a:effectLst/>
                        </a:rPr>
                        <a:t>4.909</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-0.73%</a:t>
                      </a:r>
                      <a:endParaRPr lang="en-US" sz="1800" b="0" i="0" u="none" strike="noStrike">
                        <a:solidFill>
                          <a:srgbClr val="000000"/>
                        </a:solidFill>
                        <a:effectLst/>
                        <a:latin typeface="Calibri"/>
                      </a:endParaRPr>
                    </a:p>
                  </a:txBody>
                  <a:tcPr marL="9525" marR="9525" marT="9525" marB="0" anchor="b"/>
                </a:tc>
              </a:tr>
              <a:tr h="372715">
                <a:tc>
                  <a:txBody>
                    <a:bodyPr/>
                    <a:lstStyle/>
                    <a:p>
                      <a:pPr algn="ctr" fontAlgn="b"/>
                      <a:r>
                        <a:rPr lang="en-US" sz="1800" u="none" strike="noStrike">
                          <a:effectLst/>
                        </a:rPr>
                        <a:t>3</a:t>
                      </a:r>
                      <a:endParaRPr lang="en-US" sz="1800" b="1"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10.996</a:t>
                      </a:r>
                      <a:endParaRPr lang="en-US" sz="1800" b="0" i="0" u="none" strike="noStrike" dirty="0">
                        <a:solidFill>
                          <a:srgbClr val="000000"/>
                        </a:solidFill>
                        <a:effectLst/>
                        <a:latin typeface="Calibri"/>
                      </a:endParaRPr>
                    </a:p>
                  </a:txBody>
                  <a:tcPr marL="9525" marR="9525" marT="9525" marB="0" anchor="b"/>
                </a:tc>
                <a:tc>
                  <a:txBody>
                    <a:bodyPr/>
                    <a:lstStyle/>
                    <a:p>
                      <a:pPr algn="ctr" fontAlgn="b"/>
                      <a:r>
                        <a:rPr lang="en-US" sz="1800" u="none" strike="noStrike">
                          <a:effectLst/>
                        </a:rPr>
                        <a:t>11.049</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-0.48%</a:t>
                      </a:r>
                      <a:endParaRPr lang="en-US" sz="1800" b="0" i="0" u="none" strike="noStrike">
                        <a:solidFill>
                          <a:srgbClr val="000000"/>
                        </a:solidFill>
                        <a:effectLst/>
                        <a:latin typeface="Calibri"/>
                      </a:endParaRPr>
                    </a:p>
                  </a:txBody>
                  <a:tcPr marL="9525" marR="9525" marT="9525" marB="0" anchor="b"/>
                </a:tc>
              </a:tr>
              <a:tr h="372715">
                <a:tc>
                  <a:txBody>
                    <a:bodyPr/>
                    <a:lstStyle/>
                    <a:p>
                      <a:pPr algn="ctr" fontAlgn="b"/>
                      <a:r>
                        <a:rPr lang="en-US" sz="1800" u="none" strike="noStrike">
                          <a:effectLst/>
                        </a:rPr>
                        <a:t>4</a:t>
                      </a:r>
                      <a:endParaRPr lang="en-US" sz="1800" b="1"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15.229</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15.204</a:t>
                      </a:r>
                      <a:endParaRPr lang="en-US" sz="1800" b="0" i="0" u="none" strike="noStrike" dirty="0">
                        <a:solidFill>
                          <a:srgbClr val="000000"/>
                        </a:solidFill>
                        <a:effectLst/>
                        <a:latin typeface="Calibri"/>
                      </a:endParaRPr>
                    </a:p>
                  </a:txBody>
                  <a:tcPr marL="9525" marR="9525" marT="9525" marB="0" anchor="b"/>
                </a:tc>
                <a:tc>
                  <a:txBody>
                    <a:bodyPr/>
                    <a:lstStyle/>
                    <a:p>
                      <a:pPr algn="ctr" fontAlgn="b"/>
                      <a:r>
                        <a:rPr lang="en-US" sz="1800" u="none" strike="noStrike">
                          <a:effectLst/>
                        </a:rPr>
                        <a:t>0.16%</a:t>
                      </a:r>
                      <a:endParaRPr lang="en-US" sz="1800" b="0" i="0" u="none" strike="noStrike">
                        <a:solidFill>
                          <a:srgbClr val="000000"/>
                        </a:solidFill>
                        <a:effectLst/>
                        <a:latin typeface="Calibri"/>
                      </a:endParaRPr>
                    </a:p>
                  </a:txBody>
                  <a:tcPr marL="9525" marR="9525" marT="9525" marB="0" anchor="b"/>
                </a:tc>
              </a:tr>
              <a:tr h="372715">
                <a:tc>
                  <a:txBody>
                    <a:bodyPr/>
                    <a:lstStyle/>
                    <a:p>
                      <a:pPr algn="ctr" fontAlgn="b"/>
                      <a:r>
                        <a:rPr lang="en-US" sz="1800" u="none" strike="noStrike">
                          <a:effectLst/>
                        </a:rPr>
                        <a:t>5</a:t>
                      </a:r>
                      <a:endParaRPr lang="en-US" sz="1800" b="1"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16.018</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15.944</a:t>
                      </a:r>
                      <a:endParaRPr lang="en-US" sz="1800" b="0" i="0" u="none" strike="noStrike" dirty="0">
                        <a:solidFill>
                          <a:srgbClr val="000000"/>
                        </a:solidFill>
                        <a:effectLst/>
                        <a:latin typeface="Calibri"/>
                      </a:endParaRPr>
                    </a:p>
                  </a:txBody>
                  <a:tcPr marL="9525" marR="9525" marT="9525" marB="0" anchor="b"/>
                </a:tc>
                <a:tc>
                  <a:txBody>
                    <a:bodyPr/>
                    <a:lstStyle/>
                    <a:p>
                      <a:pPr algn="ctr" fontAlgn="b"/>
                      <a:r>
                        <a:rPr lang="en-US" sz="1800" u="none" strike="noStrike">
                          <a:effectLst/>
                        </a:rPr>
                        <a:t>0.46%</a:t>
                      </a:r>
                      <a:endParaRPr lang="en-US" sz="1800" b="0" i="0" u="none" strike="noStrike">
                        <a:solidFill>
                          <a:srgbClr val="000000"/>
                        </a:solidFill>
                        <a:effectLst/>
                        <a:latin typeface="Calibri"/>
                      </a:endParaRPr>
                    </a:p>
                  </a:txBody>
                  <a:tcPr marL="9525" marR="9525" marT="9525" marB="0" anchor="b"/>
                </a:tc>
              </a:tr>
              <a:tr h="372715">
                <a:tc>
                  <a:txBody>
                    <a:bodyPr/>
                    <a:lstStyle/>
                    <a:p>
                      <a:pPr algn="ctr" fontAlgn="b"/>
                      <a:r>
                        <a:rPr lang="en-US" sz="1800" u="none" strike="noStrike">
                          <a:effectLst/>
                        </a:rPr>
                        <a:t>6</a:t>
                      </a:r>
                      <a:endParaRPr lang="en-US" sz="1800" b="1"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18.971</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19.001</a:t>
                      </a:r>
                      <a:endParaRPr lang="en-US" sz="1800" b="0" i="0" u="none" strike="noStrike" dirty="0">
                        <a:solidFill>
                          <a:srgbClr val="000000"/>
                        </a:solidFill>
                        <a:effectLst/>
                        <a:latin typeface="Calibri"/>
                      </a:endParaRPr>
                    </a:p>
                  </a:txBody>
                  <a:tcPr marL="9525" marR="9525" marT="9525" marB="0" anchor="b"/>
                </a:tc>
                <a:tc>
                  <a:txBody>
                    <a:bodyPr/>
                    <a:lstStyle/>
                    <a:p>
                      <a:pPr algn="ctr" fontAlgn="b"/>
                      <a:r>
                        <a:rPr lang="en-US" sz="1800" u="none" strike="noStrike">
                          <a:effectLst/>
                        </a:rPr>
                        <a:t>-0.16%</a:t>
                      </a:r>
                      <a:endParaRPr lang="en-US" sz="1800" b="0" i="0" u="none" strike="noStrike">
                        <a:solidFill>
                          <a:srgbClr val="000000"/>
                        </a:solidFill>
                        <a:effectLst/>
                        <a:latin typeface="Calibri"/>
                      </a:endParaRPr>
                    </a:p>
                  </a:txBody>
                  <a:tcPr marL="9525" marR="9525" marT="9525" marB="0" anchor="b"/>
                </a:tc>
              </a:tr>
              <a:tr h="372715">
                <a:tc>
                  <a:txBody>
                    <a:bodyPr/>
                    <a:lstStyle/>
                    <a:p>
                      <a:pPr algn="ctr" fontAlgn="b"/>
                      <a:r>
                        <a:rPr lang="en-US" sz="1800" u="none" strike="noStrike">
                          <a:effectLst/>
                        </a:rPr>
                        <a:t>7</a:t>
                      </a:r>
                      <a:endParaRPr lang="en-US" sz="1800" b="1"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24.018</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24.099</a:t>
                      </a:r>
                      <a:endParaRPr lang="en-US" sz="1800" b="0" i="0" u="none" strike="noStrike" dirty="0">
                        <a:solidFill>
                          <a:srgbClr val="000000"/>
                        </a:solidFill>
                        <a:effectLst/>
                        <a:latin typeface="Calibri"/>
                      </a:endParaRPr>
                    </a:p>
                  </a:txBody>
                  <a:tcPr marL="9525" marR="9525" marT="9525" marB="0" anchor="b"/>
                </a:tc>
                <a:tc>
                  <a:txBody>
                    <a:bodyPr/>
                    <a:lstStyle/>
                    <a:p>
                      <a:pPr algn="ctr" fontAlgn="b"/>
                      <a:r>
                        <a:rPr lang="en-US" sz="1800" u="none" strike="noStrike">
                          <a:effectLst/>
                        </a:rPr>
                        <a:t>-0.34%</a:t>
                      </a:r>
                      <a:endParaRPr lang="en-US" sz="1800" b="0" i="0" u="none" strike="noStrike">
                        <a:solidFill>
                          <a:srgbClr val="000000"/>
                        </a:solidFill>
                        <a:effectLst/>
                        <a:latin typeface="Calibri"/>
                      </a:endParaRPr>
                    </a:p>
                  </a:txBody>
                  <a:tcPr marL="9525" marR="9525" marT="9525" marB="0" anchor="b"/>
                </a:tc>
              </a:tr>
              <a:tr h="372715">
                <a:tc>
                  <a:txBody>
                    <a:bodyPr/>
                    <a:lstStyle/>
                    <a:p>
                      <a:pPr algn="ctr" fontAlgn="b"/>
                      <a:r>
                        <a:rPr lang="en-US" sz="1800" u="none" strike="noStrike">
                          <a:effectLst/>
                        </a:rPr>
                        <a:t>8</a:t>
                      </a:r>
                      <a:endParaRPr lang="en-US" sz="1800" b="1"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27.508</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27.631</a:t>
                      </a:r>
                      <a:endParaRPr lang="en-US" sz="1800" b="0" i="0" u="none" strike="noStrike" dirty="0">
                        <a:solidFill>
                          <a:srgbClr val="000000"/>
                        </a:solidFill>
                        <a:effectLst/>
                        <a:latin typeface="Calibri"/>
                      </a:endParaRPr>
                    </a:p>
                  </a:txBody>
                  <a:tcPr marL="9525" marR="9525" marT="9525" marB="0" anchor="b"/>
                </a:tc>
                <a:tc>
                  <a:txBody>
                    <a:bodyPr/>
                    <a:lstStyle/>
                    <a:p>
                      <a:pPr algn="ctr" fontAlgn="b"/>
                      <a:r>
                        <a:rPr lang="en-US" sz="1800" u="none" strike="noStrike">
                          <a:effectLst/>
                        </a:rPr>
                        <a:t>-0.45%</a:t>
                      </a:r>
                      <a:endParaRPr lang="en-US" sz="1800" b="0" i="0" u="none" strike="noStrike">
                        <a:solidFill>
                          <a:srgbClr val="000000"/>
                        </a:solidFill>
                        <a:effectLst/>
                        <a:latin typeface="Calibri"/>
                      </a:endParaRPr>
                    </a:p>
                  </a:txBody>
                  <a:tcPr marL="9525" marR="9525" marT="9525" marB="0" anchor="b"/>
                </a:tc>
              </a:tr>
              <a:tr h="372715">
                <a:tc>
                  <a:txBody>
                    <a:bodyPr/>
                    <a:lstStyle/>
                    <a:p>
                      <a:pPr algn="ctr" fontAlgn="b"/>
                      <a:r>
                        <a:rPr lang="en-US" sz="1800" u="none" strike="noStrike">
                          <a:effectLst/>
                        </a:rPr>
                        <a:t>9</a:t>
                      </a:r>
                      <a:endParaRPr lang="en-US" sz="1800" b="1"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29.404</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29.379</a:t>
                      </a:r>
                      <a:endParaRPr lang="en-US" sz="1800" b="0" i="0" u="none" strike="noStrike" dirty="0">
                        <a:solidFill>
                          <a:srgbClr val="000000"/>
                        </a:solidFill>
                        <a:effectLst/>
                        <a:latin typeface="Calibri"/>
                      </a:endParaRPr>
                    </a:p>
                  </a:txBody>
                  <a:tcPr marL="9525" marR="9525" marT="9525" marB="0" anchor="b"/>
                </a:tc>
                <a:tc>
                  <a:txBody>
                    <a:bodyPr/>
                    <a:lstStyle/>
                    <a:p>
                      <a:pPr algn="ctr" fontAlgn="b"/>
                      <a:r>
                        <a:rPr lang="en-US" sz="1800" u="none" strike="noStrike">
                          <a:effectLst/>
                        </a:rPr>
                        <a:t>0.09%</a:t>
                      </a:r>
                      <a:endParaRPr lang="en-US" sz="1800" b="0" i="0" u="none" strike="noStrike">
                        <a:solidFill>
                          <a:srgbClr val="000000"/>
                        </a:solidFill>
                        <a:effectLst/>
                        <a:latin typeface="Calibri"/>
                      </a:endParaRPr>
                    </a:p>
                  </a:txBody>
                  <a:tcPr marL="9525" marR="9525" marT="9525" marB="0" anchor="b"/>
                </a:tc>
              </a:tr>
              <a:tr h="372715">
                <a:tc>
                  <a:txBody>
                    <a:bodyPr/>
                    <a:lstStyle/>
                    <a:p>
                      <a:pPr algn="ctr" fontAlgn="b"/>
                      <a:r>
                        <a:rPr lang="en-US" sz="1800" u="none" strike="noStrike">
                          <a:effectLst/>
                        </a:rPr>
                        <a:t>10</a:t>
                      </a:r>
                      <a:endParaRPr lang="en-US" sz="1800" b="1" i="0" u="none" strike="noStrike">
                        <a:solidFill>
                          <a:srgbClr val="000000"/>
                        </a:solidFill>
                        <a:effectLst/>
                        <a:latin typeface="Calibri"/>
                      </a:endParaRPr>
                    </a:p>
                  </a:txBody>
                  <a:tcPr marL="9525" marR="9525" marT="9525" marB="0" anchor="b"/>
                </a:tc>
                <a:tc>
                  <a:txBody>
                    <a:bodyPr/>
                    <a:lstStyle/>
                    <a:p>
                      <a:pPr algn="ctr" fontAlgn="b"/>
                      <a:r>
                        <a:rPr lang="en-US" sz="1800" u="none" strike="noStrike">
                          <a:effectLst/>
                        </a:rPr>
                        <a:t>33.454</a:t>
                      </a:r>
                      <a:endParaRPr lang="en-US" sz="1800" b="0" i="0" u="none" strike="noStrike">
                        <a:solidFill>
                          <a:srgbClr val="000000"/>
                        </a:solidFill>
                        <a:effectLst/>
                        <a:latin typeface="Calibri"/>
                      </a:endParaRPr>
                    </a:p>
                  </a:txBody>
                  <a:tcPr marL="9525" marR="9525" marT="9525" marB="0" anchor="b"/>
                </a:tc>
                <a:tc>
                  <a:txBody>
                    <a:bodyPr/>
                    <a:lstStyle/>
                    <a:p>
                      <a:pPr algn="ctr" fontAlgn="b"/>
                      <a:r>
                        <a:rPr lang="en-US" sz="1800" u="none" strike="noStrike" dirty="0">
                          <a:effectLst/>
                        </a:rPr>
                        <a:t>33.491</a:t>
                      </a:r>
                      <a:endParaRPr lang="en-US" sz="1800" b="0" i="0" u="none" strike="noStrike" dirty="0">
                        <a:solidFill>
                          <a:srgbClr val="000000"/>
                        </a:solidFill>
                        <a:effectLst/>
                        <a:latin typeface="Calibri"/>
                      </a:endParaRPr>
                    </a:p>
                  </a:txBody>
                  <a:tcPr marL="9525" marR="9525" marT="9525" marB="0" anchor="b"/>
                </a:tc>
                <a:tc>
                  <a:txBody>
                    <a:bodyPr/>
                    <a:lstStyle/>
                    <a:p>
                      <a:pPr algn="ctr" fontAlgn="b"/>
                      <a:r>
                        <a:rPr lang="en-US" sz="1800" u="none" strike="noStrike" dirty="0">
                          <a:effectLst/>
                        </a:rPr>
                        <a:t>-0.11%</a:t>
                      </a:r>
                      <a:endParaRPr lang="en-US" sz="1800" b="0" i="0" u="none" strike="noStrike" dirty="0">
                        <a:solidFill>
                          <a:srgbClr val="000000"/>
                        </a:solidFill>
                        <a:effectLst/>
                        <a:latin typeface="Calibri"/>
                      </a:endParaRPr>
                    </a:p>
                  </a:txBody>
                  <a:tcPr marL="9525" marR="9525" marT="9525" marB="0" anchor="b"/>
                </a:tc>
              </a:tr>
            </a:tbl>
          </a:graphicData>
        </a:graphic>
      </p:graphicFrame>
      <p:sp>
        <p:nvSpPr>
          <p:cNvPr id="34" name="TextBox 33"/>
          <p:cNvSpPr txBox="1"/>
          <p:nvPr/>
        </p:nvSpPr>
        <p:spPr>
          <a:xfrm>
            <a:off x="1981200" y="253425"/>
            <a:ext cx="6806970" cy="861774"/>
          </a:xfrm>
          <a:prstGeom prst="rect">
            <a:avLst/>
          </a:prstGeom>
          <a:noFill/>
        </p:spPr>
        <p:txBody>
          <a:bodyPr wrap="squar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THMPR Comparison with MIMO*</a:t>
            </a:r>
          </a:p>
          <a:p>
            <a:r>
              <a:rPr lang="en-US" dirty="0" smtClean="0">
                <a:solidFill>
                  <a:schemeClr val="bg1"/>
                </a:solidFill>
                <a:latin typeface="Times New Roman" panose="02020603050405020304" pitchFamily="18" charset="0"/>
                <a:cs typeface="Times New Roman" panose="02020603050405020304" pitchFamily="18" charset="0"/>
              </a:rPr>
              <a:t>*Best practices approach to modal impact testing </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5465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89693" y="6411818"/>
            <a:ext cx="3598477" cy="261610"/>
          </a:xfrm>
          <a:prstGeom prst="rect">
            <a:avLst/>
          </a:prstGeom>
          <a:noFill/>
        </p:spPr>
        <p:txBody>
          <a:bodyPr wrap="square" rtlCol="0">
            <a:spAutoFit/>
          </a:bodyPr>
          <a:lstStyle/>
          <a:p>
            <a:pPr algn="r"/>
            <a:r>
              <a:rPr lang="en-US" sz="1100" dirty="0" smtClean="0">
                <a:solidFill>
                  <a:schemeClr val="bg1"/>
                </a:solidFill>
                <a:latin typeface="Futura Book"/>
                <a:cs typeface="Futura Light"/>
              </a:rPr>
              <a:t>|</a:t>
            </a:r>
            <a:r>
              <a:rPr lang="en-US" sz="1100" dirty="0" smtClean="0">
                <a:solidFill>
                  <a:srgbClr val="FFC600"/>
                </a:solidFill>
                <a:latin typeface="Futura Book"/>
                <a:cs typeface="Futura Light"/>
              </a:rPr>
              <a:t>  </a:t>
            </a:r>
            <a:fld id="{60780D9E-8854-4B85-BE91-E60CA81DA299}" type="slidenum">
              <a:rPr lang="en-US" sz="1100" smtClean="0">
                <a:solidFill>
                  <a:srgbClr val="FFC600"/>
                </a:solidFill>
                <a:latin typeface="Futura Book"/>
                <a:cs typeface="Futura Light"/>
              </a:rPr>
              <a:pPr algn="r"/>
              <a:t>9</a:t>
            </a:fld>
            <a:endParaRPr lang="en-US" sz="1100" dirty="0">
              <a:solidFill>
                <a:srgbClr val="FFC600"/>
              </a:solidFill>
              <a:latin typeface="Futura Book"/>
              <a:cs typeface="Futura Light"/>
            </a:endParaRPr>
          </a:p>
        </p:txBody>
      </p:sp>
      <p:sp>
        <p:nvSpPr>
          <p:cNvPr id="4" name="AutoShape 2"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jpeg;base64,/9j/4AAQSkZJRgABAQAAAQABAAD/2wCEAAkGBhQSEBUUEhQWFRUVGSAWGBcUFRcYHRceGBsXGiAaFBgYHCYfGBojGhwZHy8hIycpLCwsGh8xNTAqNSYrLCkBCQoKDgwOGg8PGiwlHyQsLDQuKiwsLCwsLCksLCwsLCwsLCwsLCwsLCwsLCwsLCwsLCwsLCksLCwsLCwsLCwsLP/AABEIAHABwwMBIgACEQEDEQH/xAAcAAACAwEBAQEAAAAAAAAAAAAABwQFBgMBAgj/xABOEAACAQIDBAcDCAYEDAcAAAABAgMAEQQSIQUGBzETIkFRYXGBMpGhFDRCUnJzsbIjMzWCksIWYnSzFRclQ1SDosHR0uHwJDZTY5OUw//EABkBAAMBAQEAAAAAAAAAAAAAAAECAwAEBf/EAC4RAAICAgEDAgMIAwEAAAAAAAECABEDEiEEMUETUSKBoRQyQmFxsdHwI8Hhgv/aAAwDAQACEQMRAD8AeNFFFaaFFFFaaFFfEswVSzEKBqSTYDzNYrbnEwR3XDwvIR9N1ZU9Ba7D3U6Y2c0ogJA7zcXopI43f/GyE/pig7owFt6+18aqpNtYhjczzE+Mr/8AGusdE3kyfqifoOikLhd6sXGeriJfJnLD3PcVo9kcVp00xCLKv1lsjfDqn3DzpW6Nx25mGURr0VU7C3ngxa3he5GpRtGXzXu8RceNW1chBU0ZW7hRRRQmhRXHF/q3+yfwNYXdE/5Cn+xN+U1RU2F/mPrATRjAr5aQC1yBflc8/Ks/w/P+TYPJv7x6xu8uBVtpyLj3dEkH/h5RbInK1wRyB0PLXU87h1xW5W+0UtxcalFRNk4TooUQyNLlUDOxuW8b/wDenaa5bxfM8R9zJ+RqjXNRpYXopXbt7jfKMEk8c8sc5zWIbq3VmA5AMOXO9XWw9+suzumxF2kR+hsoGaRrAjwBsdT4E+FXbDX3TdGoob3m3orHx79yI6fK8JJh45DlEjNcAnlnGUZfx56aV9bR38aPFSYaPDPNIlsuRvauFa5GXqgA89aT0Xuq/aHYTXUVmdh76rM0kc8TYeWJS7K+vVHMg2B00PLkdL1XJxGkZWlTBSth1v8ApQewdtstrd+ulb0Xuqm2E29eXrFHiV+igkGHYmdnQKrgkFCoFurrmLD/AK1S47bU7bWw0j4R1kVMoizXLAiTrA5eQDH+E069Ox78d/bxAXEaFFYf/GO7GURYN5DCSGIfqhVJGYkLpex08K8PExmi6WLCSOiD9Kxayoe4EKc2ljfTnQ9DJ7ftDuJuaKzON35jSCCSNHkfEfq4l9o20N7XtY6cjevjZ2+bmdIMVhnwzSfqyzZlY917DX3627xSek9XU2wmprwmsU/ESQvMkWDeUwsQxV9AFJGY2XS9uXn3VTb6b0fK9nxMkTBWk67EgiNk+gdNcwa4Omgqi9O5IBgLiM+ioWycY0kCvJGYWIN0Y6rYkamw7Bf1rMS8RGZnOGwkk8UZs0ikgG3aoCnz8tdKmuNmJA8RiQJsZZQouxAHeSAPea9VwRcEEHtFLHfveRcXhcOY0YxtJdrnk6gjomA+lY5ge7WtrhNlJLs9YDG8CMmXo812jHdmYHXzpmxaqC3vAGs8S7vRSr3d2BGuKxblpCMC+dBmAzZDIbP1f6g5W51pdl7/APSRPO8DRwRqSZCwbM9wAiCwzE3GumtM+Aj7vP8A2AN7zX0Vhm4jyrH0z4GVYj7L5tDflm6ugPfr61IxnELIuGIw7OcSmcKr3IN7BQMvWJPlS+g/t+0O4mxorJ7K38zyyxYiB4HjQyWJzXVRc9g1tqOw17u9vrJipFHySRI3vllDBl6vPPoANdOd/OgcLi7E2wmrorDYbiNLNm6DBSSFD1sr3AHZqF5nXS3Z21Z4PfyF8I+IYMnRHK8Z1YMeSjle/p23tY1jhcdxNsJpqKxKcRnXK8+DlihcgCUknnyJBUdmvPlyvUnGb8P8qfDQYZpnWxBWQAFSFYseqbAZh33o+i/t+02wmsBr2llunvCYsVjZJYWRGYvKSf1JHSEKwt1mYnKOWtWn+MeTozMcDL0HZJm591+rYAnS9yPOmbp3BoQBxNwTXysoJIBBI5gEaX7+6ljvNvI+IbASrh2tnEijNfO2e3RqcvtdUa/1hVlu7tSCLEY+d0kiZcrSZnDasScqqFGubTUnu0rHAQtn+81NvzN/RWHHEhwolfBSrhyRaW99D22ygH369hNTttb9iCaKOOFp+mjEiGNvazFgABbW9ufj4UvovdVDsJqqKzW7m+BxM0kEsLQSxjMVLZrjTwFjqvmDWlqbKVNGEG4UUUUsMKKKK00Ko94d74MGLSNd7XEaasfPsUeJ+Ncd9d6Rg4LrYyv1Ywfix8Bp5kgUlsRiGkYu7FmY3LMbknxNdnT9P6nxN2k3fXgTeYji7IT1MOgH9Z2J+AFdcHxeN/0uHFu0xvr6Kw/30uqK7vs2L2kfUaOzA7SwG0FsFjka1ykiAOPQ6+oJqj3i4WxsC+EORufRsbq3gpOqH3jypZ4bENG6uhKspupHMEU9d19uDF4VJdAx6rgdjDmPLtHgRXJlRsHxIeJRSH4MRWJwzRuyOpVlNip0IPjXOmjxS3eDRDEoOvHZXt9JSbAnxUkeh8KV1d2LIMi7STLqanTDYlo3DxsVZdQymxHkaam5fEAYi0OIss3JW5CT/lfw5Hs7qU9ANDLhXIKMysVn6PorE8Pt8/lC9BMf0yjqsf8AOAfzjt7xr31tq8Z0KNqZ1A2LE+JkzKR3gj30rcDtKfCYSXANhZWkfOqsoJUiQZbiw17xbn4U1aKbHk14IuAi5kdm4qTAYPCRNBJIznKwj16PMxbrWB163gNDrVXvZtyQmbD4nBM6n9Q8eY68g2a3Pt01HIg86YVFEZQG2I5m14qYzYOOnweEwkUsEsjSOUOX/NKW6ufQ8geWlgDrpWk28hbCTgAkmJwABcklG0AHM1PopWeztUIHiLLd/eLFYfCLh48DMzjNZ2VwLszNe2Tsv3jlXuM3FmXZqLlzzLL07xqdSGXKVBHNgAOXja+l2ZRVftBBtRXNxdPeKjB7Kw88iRrgcZqbSGSVlEfjc6G3japZ2o2F2xiXWF5lCKrhBdlXLF1gO3UAHzpl1UYPdtY8ZLig7FpVClTawtk5dv0fjTDODe3t7mDT2mSwmzptoYmfEGJoI2gaBOk0LFgVBIty1JPZyGtfGytu4jD4Q4M4KZplVlUhboQxY5ibchfsuD3i9Miik9e+COP4h1im2RsuULs28UgyYhy1426oLwkFtOqNDqe6tPtXCOdt4VwjFFjILBTlBtNoWtYcx762VFZs5Juvf6zBKmH3FwTomNzoy5pGK5lIzCzezcajWo27WAkXYmIRo3DkSWUowY3UAWUi5pg0UDmJJNeR9IdYp8Tu1KcLgpjDJII1ZJYlzJIAXcgjS/b3d3YanbvbJgmxSGPCYtVQh+lmkICspuOqdDqByN/CmVRTHqCRX+4NBMXuPg3SXHl0Zc0pK5lIzC8uq3Go17O+suuypv8AApTopM/ynNl6Ns1sg1y2vbxpuUUBnIN17fSbScJ4M8TJyzKVv3XFqX+w9rz7NibCyYSWRlYmNo1JV795A5eVzbSwtTHoqaPQIIsQkXFPjN2548BDmjYySYrpmRFLFAUI6wW9uXpcCmvXtFHJlL95gtTBbJwUgl2sSjjPmyXVuv8ArvY063Mcu8VywG78s2wuhClZczMFcFScsha2trXHK/hTCopjnP1H0g1i02jvHPNgWwwwUwkCBHOQ5VC21UWvc20HZ42r3DbPk6bZJMb2SOz9Ruodfb06vrTKopvXoUB7/UVNrMPjsM42yZRC7oMOeS6McrdTMerc8rE9tU+7ccgx8ZwuHnw6E/8AiI3v0Y+yWA9L63tbS9NCigM9Cq8VNrFVuZvK+FimHyaSVGlJDRC9nsOq3dplN/E866/0SxE+CxUjIUlnmE6xHQ2XPob8ic7WBt7I5Xrcbt7trg0dEdnDuXJa2lwBYW7NKuKd84DEoIAnHMXG2NuT47DjCJg5UkYqHLqQqZSDcEgaXHbbS/Op27Gynh2pOCrZFhSNXKkBsqwjQ8jyrc0VM5uCoFCHXm4uYdgSzHasYVlMkgMZZSofK7t1SdCDYC/iK+H3inOAbCfIpulWLomOQ5QoXLm5c7dnfyJpk0UfXvuJtYsxs6X5NsodG90mJcZGug6QG76dUW76+pd3pZ5NqIqMC7I0ZYFQ+R2aysdDcfiKZVFH7QfA/t3NpFtjNvzzYP5EuCmExURsStkAWwzAkacu3Qd5tUnD7DeHaWAXKzLFBkZwpKg2m+law1Ol/CmBRQ9bigPf6zazG4HCONuzvkYIYQA+U5SbRaBrWvofdWyooqTttX6RgKhRRRSQwrw17VFvrtQwYGZxoxGRfAuct/QEn0plXYgCAmop98NufKsW8g9gdRPsrfX1Nz61S0UV7yqFFCcZN8woooppoUzOEEh6PEL2BlPqQwP4ClnTm4ebBOGwgLi0kp6Rgeai1lU+IGp8Sa5OrYDHXvKYxzL7a+FEuHljPJ0ZfeDX56Br9F4prIxPYpPwNfnQcql0PZo2XxPaKKK9CRnXC4lo3V0NmQhlPcRT33c2yMVho5RYFhZgPosNCPf8LUg6Y3CHHazwk6dWQD3qf5a4+rx7Jt7SmM0ajBx8pWJ2HNVYjzAJpOrxIx3/AKo/+KP/AJacG1P1Ev2G/KaTO4m3I8JieklzZejK9UXNyUPK/ga5+mUFWJFymQ8jmXW7W/WMmxcMckgKO9mHRoLix7QLimsKy2zuIeFnlSJOkzOcoulhfxN6q99OIZgcwYbKZF9tyLhT9VR2t330HLnyR0bI4AWoQQo5Nze0UoP8O7XVelPT5OdzCuW3eRk0HjWr3I39+VN0MwCzWupXQSAc7DsYDW3aL0j9Oyi+D+kIcHibSisXvzv2cKehhAMpFyTqEB5adrHnbsGtY/D72bUI6VWlZO/oQU+CWt60U6Z2XbtMXANSfxC3hxMONdIppEUIpyq1hcg00cObopPcPwpC7xbbOLl6ZlCsUCsByuoIuO4Hupv7wbzpgsMrsMzMAES9sxsOZ7FHafLvqufGQqKBzFRuSZf0UoE3q2piiWh6Sw7IYhlHhcg/E1M2PxHxMEvR41Sy3s10ySJ42AGYeFr93jM9K48j9IfUEadFYDf/AHvnw8kPyaRQkkZe+VWvroQSOVqgbJ3j2hjMVEUzxwFwpKxgrZRdszFTdiAfUilHTsV2sVDuLqM6ilpvbxJkErRYQgBTlaSwYseRCA6WB0vrf8arD75bSgtJKJGjOv6aKynyYKLe+mXpXIviA5BG+aVOP3ixI2sYhPII/lCrkzaZSyi1u6umwN/cVPjoo2cdHJJbLkS4U3IGa19NNaqtpfto/wBqX861bFhKMQ3tFZrHEdFFFFefLTA8Q96sRhZ41gcKGTMbora5iPpA9lardjGvNg4ZJDd3QMxsBcnwGgpf8XPnMP3f8xq43Z39wkODhikkYOiBWAjc2I8QLGu1sV4VKjmSDfEbnzxD3qxGFnjSBwqsmY3RW1zEfSB7Kjbz7dxJ2VhpVdgZP1rp1TqDYXX2QT3W5AdtUPELb8OLnjeBiwVMpurLrmJ+kO6r/Hbblwux8G0JALWU3UNcZXNrMO8CqjHqqfDzf8xbsnmWvDLHzy4ZjMWZVa0bvcki2oudWAPb5jsrY1j91N6mOz3xOKYHo2YXVQNAFsABYXJNvWsdj+ImNnkIgJjBPVSNAzW8SQST5WFQOFsjtVCPsFAjhqPj3IikINiEYg91gaVScQsdCrRzA5ivUaSMKynTWxADDs5etX25m80+LjxYnYNkj6tlVbZhJfkNeQpW6Z1Gxqpg4PEq+He8GImxoSWaR16NjZmuLjLrTTpBbubcbCS9KihmyFVB5AtbU258uVW+J3z2lGweR5EDagPCFU+QK6105umLva0IiPQ5jmopf4jfOebZvymAhJIXCzLlDAg6ZlDXsNVP8XdVvw/3lfF4djKQZI2sSABcEXU2HqPSuNsLKpY+JUMCampopb73b/zQY7o4WHRx5Q4yg5j7TC51GhA07b1uNpbYWPCviAbqI+kX+tcXX3kj30GxMoBPmYMDcsKKXu4u9GKxMkj4iRehhTM5yKoueWoGgADH0FVG2+JWImkK4W8aXstlDO3ibg2v3AetUHTOW1g3FXGzRSjg362hhtMQrFWBA6WLIQSNCpyi9jrY3qdupvbjcXLJF0q5uhZk/RoOupS19OWpHrRPSuBdioBkEZ1FLrcbfmebFdDiWBzKcvVVSGXWxt3i/urb7b2oMPh5Jm+gpIHeeQHq1hUnxMjamMGBFydRS93C3jxmMxDdJIDFGt2tGouWuFAIFx2n93xphUMmM421MINi4UUUVOGFL/i7jLRQRfWcuf3BYfF/hTApW8XW/TwD/wBtvzD/AIV09KLyiJk+7MFRRRXszlhXXC4R5Gyxozt3IpY+4Vr90OHbYgCXEXSI6qo0aQd9/or48z2W500NnbKigTJCiovcotfxJ5k+Jrjy9UqGhyZRcZPeYvc3hz0TLNirFxqkfMIe9zyZvDkPHs39FFebkyNkNtOgKB2kbaUWaGRfrIw96kV+eBX6PNIne3YxwuLkjtZSc6eKtqLeWq/u12dE3JWSyjzKeiiivSkIVvuEWGJnnfsVAvqzX/lrBxRFmCqCzMQABqSToAB306tzdjLg4UhYjppAZXA8MoIB7lzKvmT31ydU4CV5MpjFm5c7U/US/Yb8ppLblbvpjMR0UjMoEZe6WvcFR2g99Onan6iX7DflNKvhP8+P3Lfmjrl6clcbkSj8sJrdm8NYcPMkyySlozmAOSxtfnZaWOzcZL8pEsadLLmMlihfU3ObKOdib+dP80m9ubOm2XjumjHULFo2t1SGveNvEAkW7rEeD9PlLlg3JriB1qqlj/Tban+jn/60n/GqPAYbEjGxz/J5EPSq5Cwuqi7C9hbQWv761DcX+rphjm8ZNPy3qx3F3txOLZhLEpQXJlW6gHsS2oY+RFhz8WtkUnQD5wcE95iZsOJ9sMkuqviSrX7QHIt6gBadSIAAALACwA0t4ClJxB3ekw2KOJjuI5Gzh1/zb3vYnsu3WB8bdlWGH4uOIwHw4aQD2hJlBPflym3lely42yqpTniFSFJBlFxGwKRY+QIAA6hyB2Fgb++1/WpXE6cnExKeSwLb94tc/Ae6s3tjHyTytLN7UgzcrC1rDKPq2Fh5UwuIu7LzRRYiIFjGgV1AuSvMMB22JNx3Hwq96FA35/6id7qU2z96NowxJHFhrIosoGGk9976k879tV238VjcYVM2Ga6XAZMPIpsewnW4/wCvfVxsLim0UKxzRGUqLB1exIHLMCNT43rth+JuJmxKrDArK2giuSx8c+lvdYDn30tOrEhB+tw8Ed5m94M/yfBiRWVljdbOCDZZCBodfZt7qZ2x16LZCFOYwxcW7yhf8TWP4skmfD3Fj0ZuAb2OblftrebtxBtn4dTqDAgPkUAqOZrxKfzjqPiMWvDDZ6SY27gHokLqD9a6gH0uT52pvzQq6lWAZWFiCLgg9hFJTE4afZWNBX6JORiOrKh7D6aEdh9DWgxvFt2jKxQBJCLBi+YAntC5Rc91/jTZ8T5WDJyIEYKKModgYcR7XRF9lJ2UeSlgPhXTaX7aP9qX861E3RDf4SgzXzdL1r879a9/G9S9pfto/wBqX8610H7/AP5k/Hzjoooorxp1RVcXPnMP3f8AMa67D4ZJiMNFMZ3UyKGsEU2v2XvXPi585h+7/mNbncr9n4b7sV6DZGTCpUyIALm4q98t2FwMqIrl865rsALakW0q73l/YmC+0PySV5xb+cw/dn8xr3eX9iYL7Q/JJVQxZcZPv/MWqJlTJMRsZFHJsU1/RLj46+lbLhRgUGFeUAZ3cqT2gLay+Wt/WqvdnYPyvY0kQsHErOhP1lC8/Ai49az2w95MRs2R4ymhPXikuNRpcEcjbt1BHfpQceorIve5h8JBMZXEDAJJgJS4F41zoe5h3efL1rHcMf1eN+7H4S1Xbxb7T46MxrHkiUZ3CEsbAjV20soNtLc7c9KseGP6vG/dj8JaUY2TCQ397Q2C/EqeG+EWTHx5hcIrOL94Gh9Cb+lMDiXAG2dITzVkYeeYL+BNYbhb8/H3Tfy1vuI37Nm80/vEoZj/AJ1+X7wp9wzMcMMEs2GxkTey+VT6q4vVJuhtk7Pxcqy8gro472juRbxJBUfarR8IPYxH2k/Bqo+J+yeixnSAdWZc37y9Vv5T604IbK+M9jF7KCJnlwUs6T4jmEIeQ+MjH/fc+VW+L3oL7Liwt+srkN4ovWX0uQP3K3e5W7oXZuSQa4gFn07HFgPRbHzNLHB7DdsYuFbRuk6NvCx6x/hBNUXIuQkH8JgII+c1ybNOH2BI30pyrt9lnQAeWX8xrtwjwCHppiAXUhB/VBFzbz091bbbOxFnwj4cdUMuVf6uWxXTuBApSbH2xPsvEurJ4SRsbBgOTKffZtdCa50Y5UcDuTHI1IMbm8OASbCypIBYoTr9EgEhh3EHWllwp+fH7lvzR1I27xKkxMRhhh6POCrHNnYi2oUBRbS9z3X5c64cKvn5+6b80dFMbJhbaAsCwqcd98AcHtHpI9AxE6eDX6w/iBPkwqfxH3qWeOCOI9VlEzeGYdVT4jUn0rS8TtkdLg+kA60Bz/unRh+Dfu0v9x9ifKcYikdSP9I/kpFh6tYeV6fGVZBkb8MDAg0PMZ24ew/k2DQEWkk/SPfnduQPkth53rRUUV5rMWJJlwK4hRRRSwwpZ8X8N18O/YQ6e4qR+JpmVleJGyzNgWIF2iIkHkLhv9kk+lX6dtcgMRxaxNVp+H+7gxWJu4vHFZ2B+kSeqp8DYk+At21mKa/CbDgYSR+1pSD5Kq2/E++vT6hymMkSCCzNtoB3AVjNscUsPExWFTORzIOVPRiCW9Bbxqs4obzkH5JGbCwaUjnrqE8ranzHjS4rlwdKGGzyj5KNCMjD8X9f0mGIHeklz7iov761exN8sNiiFjks5+g4yt6X0b90mkZQDV36TGe3EQZD5n6Pql3n3WjxsYV+q66o4Gq38O1T2isVurxNKAR4u7KNBKBdh94PpeY18+dMbA7SjmQPE6up7VN/f3HwNee2N8LX9ZcEMIoNocOMZGxyxiVRyaNl1/dYgio2H3Dxrmww7Dxcqo+Jp41A2rtqHDJnmcIOwHmfBVGpPlVh1mQ8ACIcazO7u7nw7Ojaedg0ircuR1YxbXoxzv2X5nkLXtUPcna74zaGIxBuEWMRop+irNcDzOUk+JrJb4b6vjWyrdIVNwvax+s9tPIdnjzra8K9lmPCNKeczXH2U6o+OY+6nyIVxl3+8YAQTQ7TZugIIIuDoQe2/fUPBbDghbNFDHG1rXRFU27rgctBU6vl3ABJNgNSe6uAE9pafVcsRhlkUq6hlPNWAIPmDSmxXFDFdMxjKdHmJVSgvlvoCedyPxpsYTFCSNXX2XUMPJgCPhVcmFsdExQwbtKr+hWCzX+TRX+zp7uVW8GHVFCooVRyVQAB5AaCulFTLE9zDQnxNErKVYBlOhBAIPmDzqpTc7Bhsww0V/si3u5fCoHETacsGDDwuUbpFF1tyIbTWvOHW05Z8GXmcu3SMLtbkAumnmaoFYJuDxBYupc4rd/DyNmkgidrWuyKTYchcjlU8LYWr2ipEkxpU4vdPCSsWfDxljqTlAJ8yLXqTs/Y0MF+hiSO/PIoBPmeZqbRRLMRVwUJDx2x4JiDNFHIQLAugaw8LipMMKooVAFVRYACwAHIAdgrA8Uts4iEwrE7RowJLISpLAjQsNeWtvHwrSbk46WbBRPPfOb6kWLAEgMfMdvbz7ao2NhjDk8QAi6lrjdnxzLllRZF52dQw8xfkahYLdbCwtnjgjVhqGy3I8ieXpVrRUwxAoGGpXx7Awyv0ggiD3zZgi5rntva969bYGHMnSGCIvfNnyLmuNb3te/jWT4o7XxEKRCJmjRiczoSDcWsuYcha58beFXO4W0JZsCjzElrsAx5soNgT39ov22qpRggyXFsXU0VFFcMdIVidhoQpI8wCahHnLG7GgmIMsUchAsC6BiB3C4qRh8OqKERQqqLBVFgB3ADlWA4db14nFYh0nkzqIswGVBrmQX6oHYTTDquVGQ6kxVIPIkLG7GgmIMsUchAsC6BiBzsLiiXY0DRrG0UbRp7KFAVXmOqLWHM1Noqex941Sg27h5cNhWOAjjVlOcoIxZh25VFutyPja1YLD8RBIbY3DRTjsIRQV8LNcH3im5VPtHdHCTtmkgQsebC6k+ZUi/rXRiyoOHF/n5iMp8Rabwb7RywNBhsOsEbkFyMoLWN7WUWGoGtzWu4abAaHDO8q2M5BysPoAEC4PfdjbutWO3asm1ViCJk6Z16yKxAUvaxYEjkNRrVnxC3hxUWNyJI8SKqlMhIDXGpP1+tcWNxpyrrdL/xJxfMmD+IxiYPYWHibNFDGjWtmRFU2PZcCpOKwiSoUkVXU81YAg2N9QfGuWypneCJpBZ2RS4tazEAkW7NeypdeaSb5lpFwOy4ob9DGkebnkULe3fbnRjtlxTACaNJAOWdQ1r91+VSqKFm7hnirYWGgFRV2TCJelESdKfp5Rm5W9q1+WlS6K1maFQto7FhnA6aJJLcsygkeR5iptFYEjkTStwO7eGhv0cEa5hlJCi5B5gk628K6YPYcELZooY42ta6IqmxtpcDloKnUUSzHzBQmB4rbcyxJhlPWk67/ZU6D1Yf7Jqfwz2H0OE6RhZ5+tr2KPZHqLt+9V7jt28NM+eWFHa1rstzYdlWKqAAALAaADs8qqco9MIvzi6/FZntFFFQjwooorTQrx1BBB1B0INe0Vpoit7t3Tg8Sya9G3WjPevdfvXkfQ9tbbhHjQYJou1HD+jrb8VPvrVbx7vR4yExyaHmjDmjW0I7x3jtpb7uiXZm0VjnGVJP0Zb6LAkZXUnsDWv3XN69H1PWxFfIkNdWvxKTe8H5fib/APqt7uz4WqorXcT9mmPG9J9GZQ3qoCkfBT61ka7cRtAfykmFEwoooqkEK+4Z2Q5kYqe9SQfeK+KK00s/6T4u1vlM1vvX/G9V0khY3YlieZJJJ8ya+a7YPBPM4jiUu7aBV/70Hj2UtBeZuTJOwtjvisQkKfSPWP1VHNj5D42HbT6weFWKNY0FlRQqjuAFhVHubukuCi1s0z+2w5eCrf6I+J17raKvJ6nN6jUOwnSi6iFZniHtfoMC4HtS/ol/eBzH+EH3itNSk4p7X6TFLCPZhXX7T2J9y5R76Xp03yCFzQlBBu87YKTFD2UkCW7wRqfRig9/dTI4XbW6XCGMnrQtl/dbVfjmHpVFgd8sEuAGEZZiDGUYhF9prksOv9Y3HpVPw52r0OOVSerMOjPnzX/aFv3q7cgbIjWO3aSWlIqNrbO10w0LSyHqqOQ5knkq+JNKzE8Q8dPIeh6g7EijDkDxJUk+elX/ABenIhgTsLsx81UAfmNW/DbZyR4BHUdaW7Oe02ZgB5ADl599c+MLjxeoRZMc2WoRf7b3ynnwxw+JXrh1cNlyHS9w6+vMWrW8PpymypnX2laRh5hFI+NdeK2zkbCrMQOkRwoPaQ17qe8X19D3mo2437GxH+t/uxVGZWw2BXMABDcyjwXFDFAPnyyMwATqAAG/MhdW05Dvrg2/+0IpAZGt25JIgoI8soa3iDXfhVgVfGMzC/Rx5lv2EkLf3X99aXizhlOEje3WWUAHwZWuPeB7qdjjXLpqOYo2K3cqdrcTZpciYKMhioLnJnYHtVFsRYfWI18Kg7I4k4qKYDEnOl7OGQKyjvFgNRzsfhWj4T4JRhXkt13kKk9tlC2Hlck+tZvithwuNDAavECfEgut/cAPSggxlzi1+cJ2ra5puI28cuHEHQlLSZicyBwcuS1r+ZrzaO9M6bIhxKsvSuVBOUW1LDReQ5CqLiMb4bAfdn8sNd9sf+X8P5r+Z6Rca6Jx5/mEk2ZBi4lYx4+jQBpSxOZY7nLYWCoBzvckm/ZXzsviTioZQMSekQGzqyKrD7NgNRzsfhzq/wCEeBXoZpbdcvkv3KqqbD1b4CqXizABi42A1aLXxysw19LD0FUHpnIcesHxBdrmm4hbxyQQwtCVIlJvmQMCMoI0NeQ75tFspMTKA0rkooAygtmcC4HIBVubd3jVHxAP+T8B9kf3S1M2fu8cZsOJENnVmdL8iQ8gse64JF++1RCIMalvf+Y1nY17TPf0+2j+sznJe36lcnlfL/vvWi2vvhiX2dFLHEUaRij9TMGXIeunaFJ7T3HnzrN7J3oxGBvhp4s8WoaGVbGzc8ptyOvO4PxpmYPbEWJwLSQ6LkZctrFCF9kgcraelqfNSkHQVfeBefMTu7+1p8PIWwwuxXKepn0uDy8wNa0uI4k4qOeVSVYKXRRkAsQSFJtqbd3bXnCP53J9yfzx1A2RCG20ARcfKXP8LOw+IFXfUs2w7CILAFGbXc/bGJ6KebHsyolrB4whFhmJAygkWKgVltp8SsXNKRhv0a/RVUDufFrg6+AGnjzrWcUpiuAsPpSKp8tW/FRUThPs5BhnmsOkdyl+0KtuqO6518dO6uVSgU5Svy8Shu9bmfj4j42JHSZeuV6jNHkZTcastgGFrjlVlsrfPFy4HEy3DSRtGEyxg6M1j1Rz0rQ8RdnJJgJGYdaIZ0PaDcAgeBGlvLuqj4QexiPtJ+DU1o2IuF8wchquYLC7RlTEiZP12ct7N+sb36vqdK1G2t+cXGILlAxhEhzRLcMWkFwD7OiioOwf20P7RJ+MlSOK3z4fcr+MldB1bIFI8RBYBMY+1d4kw2FE0utwtlFruzC9l+J8ADS1xHEPHzOeiOUc8sUYew8SQSfhUnidiDfCp9EQ5reJsPwUUwN0dmJBg4lQDrIrsfrMwBJP/fICuUBMSBiLJlDbGpit3OJ8gkCYyxUm3SBcpT7ajQjvsAR41q9+NtyYbB9LCQGzKASAws1ZTi3s9FeGVQA75lYj6WULYnxFyL+XdXu18SX3fhLcwyr6IzKPgBTaI2jgVZ7QWRYkCPiVjHjEaKGlJJzrHmOWwsFQC173JJvzFebK4k4qKUDEnpEvZ1ZArKO9bAajuPwrQcJcAow8stuuz5L9yqqmw9WJ93dVDxXgC4xGA1eIE+JDMLn0sPSqD0zkOPWD4gu1xsxyBgCDcEXB7wa+qr93vmmH+6T8i1YV5hFGpeFFFFCaFFFFaaFFFFaaFFFFaaFFFFaaFQtq7HixMZjmQOvjzB71I1B8RU2iiCRyJpnNv7pDE4MQl7vH+rkfnpoM9ud10J9bUm8fs+SCQxyqUccwfxHePEV+h6g7U2JDiVyzRq47CRqPssNR6GurB1Jx8HtJum0/P1FNXFcJcOTdJZUHccre64B+NcBwgj/0iT+Ba7fteL3kvTaLGvVW5sNSeQHb5U3cHwswiav0kn2nsPcgH41otn7Cgg/Uwxoe9VF/VuZ99I3WIOwuEYj5io2Fw7xOIN3XoE+tIOsfspzPramdu9utDg0tEvWI60jas3meweA0q4orhy9Q+Tg9pVUCwoooqEecMbi1ijeRzZUUsfIC9JndrZB2jjW6UkBs0shW19TyFwfpEDyFOjFYVJEKSKGVuasLg9uoqPgNjQQEmGJIy2hKKBe3faujFlGNTXcxGXYiZb/FNhfrzfxJ/wAlYvfXdoYCePomcqy5lZrXDKddQBy6p9adVRMfsmGcATRpJl1GdQbX7r02PqWVrY2IGQEcTK7z4I7S2bHLCLuAJQo5nQh0Hje/qvjWS3T3+fBoYnjMkYJKi+VkJOo1GovrY2sb028HgY4kyRIqKNcqiw156Cq/aO6eFnbNLAjMebaqT5lSL+tZMyAFGFjxMVPcd4rd7d85McAAhjiQ3IvmuxuAXNgBpcAefPs1G4/7HxH+t/uxWuTdrDCLohBHkuGy5BYkcie8+JqRhtlRRxmNI0VGvdVUAHMLG48RTPnQpqormYIbsxa8IvnM33Y/MK0XFb5iv3q/letLgNiQQEmGJIyRYlFAuOdjau2O2dHMuWVFkW97OARcdtj5mkbMDl3qEL8NTLcK/mH+tb8FrL8W/ncf3I/PJTRwOz44VyxIqLe9kAAue2wrjjthQTMGmhjkYCwLqCbam2vZcmsuYDKXgK2tRccRfm2z/uj+SGu+2P8Ay/h/NfzPTAxew4JQqyQxuEFlDKDlGgsvdyHur2TY0DRCIxIY15IVGUW7h6mmGcAKK7G5tOTMrwl+ZyffH8kdUXF35xD92fzGmXgdmxQqVhjWNSbkIABfQX07dBXLH7EgnIM0SSECwLqDYdwvSrmAy+pUJX4ai94gfs/AfZH90tScHvE+D2JC0aks5dA1rrHd36zePcO0+47rFbFglVUkiR1T2VZQQuluqOzTSukWzYli6JY0EeoyZRlsTcjLy1Jo+suoUjzcGpu4qtv7+Ji8L0cuHHTaWcEWU6XK6Zhfll8edXnDrBuuz8Q7AhZMxS/aAliw8L6fu1pRuNgs2b5PHfu1t/DfL8KuugXLlsMtsuW2lrWtbutpRfMmuqCYKbsxU8I/ncn3J/PHUTYX7bH9ok//AEprYDYUEDFoYY42IsSigG2htp2XAr5i3fw6ydKsEYkuWzhBe5vc37zc++mPUgsxruINOBIu92wzi8I8S+3oyX+suoB89R60sN197ZdnO8bxllJ60bHKVYaXFwbG2hHbYU6arNp7tYbEG80KO31rWb+JbG3rU8WYKpRxYjMtmxFnvVv8+Mj6KOMxx+0+uYsBY62FlUGx91XfCD2MR9pPwatjhd2cNHG0aQRhX0YZb5gDezE6nXvqRgNkwwAiGNI83PIoF7d9qZ8yemUUVAFN2Yo9g/tpf7RJ+MlSOK3z4fcr+MlM6Ld7DLJ0iwRiS5bOEF7m9zfv1NfWO2Bh5mzSwxyNa13QE2F9Lns1NN9pXcNXioNDVTIb+btPPhYZogWeJACoFyykDkO0g627iapN2+JbYeFYpYzKE0Rg2Ugdim4N7cr91NdUAAAFgNAO61VGO3PwkzZpIELHUkAqT55SL+tImZddMgsQlTdiK3a+159q4lFRLW0RAbhQbXZ2t5XPcB67DfnZww+yEhXURtGt+8i9z6m59a1+ztjQ4cWhiSMHnlFifM8z610xuAjmXJKiut75WAIuO2xot1A2WhQEwTg3Mnwo+Yt9835Y6zvFv51F91/O1M7A7OjhXLEixre9kAAuba2HboK447YcEzBpoY5CBYF1BIHOwvSrmAyl6mK/DU+d3vmeH+5T8i1YV8RRBVCqAFUAADkANAB4Wr7rnJs3KQooooTQooorTQooorTQooorTT//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data:image/jpeg;base64,/9j/4AAQSkZJRgABAQAAAQABAAD/2wCEAAkGBhISEBIUExQUFRUVGBcVFBgVFxUWGBkUFBcXFhgcHRwXGyYfGCAmHBsXHzIjJCcpOCwsGR89NTAqNSYxLCkBCQoKDgwOGg8PGiokHyUuMCksNSwpNSwpLTEvKSksNS8sLywsNSwpKSopLCwsKS8pMjUpLikpKSksKSwqKSkpKf/AABEIAHgAoAMBIgACEQEDEQH/xAAcAAACAgMBAQAAAAAAAAAAAAAABgUHAgMECAH/xABFEAACAQMCAwQECgULBQAAAAABAgMABBESIQUGMRMiQVEHYXGBFCMyU1RykZKhwRYzQrHRFSRSc4KTsrPS4fAIFzRD8f/EABoBAQADAQEBAAAAAAAAAAAAAAABAgMEBQb/xAAwEQACAQIDBQYFBQAAAAAAAAAAAQIDEQQSIQUxQaHRFCJRYXGBExVCUvAkM7HB4f/aAAwDAQACEQMRAD8AvGiiigCiiigCiiigCiiigCuV11knOAvyfrDqfy+2sruXACjq34DxP/PEisoRgYHQVBNjOGTUM9D0I8iOtZ1ys+l8+DbN7egP5fZXVUgKKKKEBRRRQBRRRQBRRRQBRRRQBRRRQBRRRQBWLuACTsBufZWVRPF7zcRj1F/yH5/Z51DdlctCLk7I+xy6mLHx6epfAfn7674jUTbyVKQHaqRdzapG2hruOhzWVjcZBU/KXr6x4H/niDWm5auAXWhgw8Oo81PX+PupmswqeaOhP0VijggEbg7j2Gsq0OcKKKKAKKKKAKKKKAKKKKAKKKKAKKKKA5r+8EUZY+HQebHoKVVnJJJOSTkn1mvvH+K9pLpB7iZA9bdCfy+3zqPWeuSpO7sethsPlhme9k5by1NWbZFKcF1TDwq4yD7KtTlqZ4inZXPl7LUVNNWy/u9zUXJcVSctTWjT0GHl/iHWI+1PZ4j3dfZ7KnKr1LsqwZTgg5HtFPPD70Sxq6+PUeRHUe41tSndWOTFUcjzLczpooorY4wooooAooooBfvOe7OK9+ByyCOXQJMvhY8HousnAbAzg12fpTZfSrb++i/1VV/B/R03Fb67vb5ZY4WlZYojlHZUOhS2d1UAD2nPgN2K99CnChG5ELghWIPaybEA46moJG79KbL6Vbf30X+qj9KbL6Vbf30X+qvKXBLRZbi3RxlZJYkbG3dd1DezYmvQjehDhJB+JcesSyZH2mgGDgnOVtd3NxBAxc24Qu4wYzrzsrA97GCDWzmbi3YxaVPffIX1Dxb8vaarj0QcLaxvuLQy7CERgsdgUDSFW964NSPFeJmeVpD47KPJR0H5+0msqs8qOzB4f4s9dyMe0rg4lzHBblRLIELdBuTjzwBsPXWwyUpc3csPcyLJGyghQjBiQMAkgggHz6Vxxs3qe5WU4wvTV2OcXElZQykMpGQQcgg1qu+eRaDUxUZ2364PXAG5qBsrARWywajspBZSVOWJJIPhudqQOZLIRTlQWYFQ2XOpt8+J61eCzStczxLdKkpygn77n/ZcacZ7QA+e/wBu9cNzzVbRy9k8qq+2xzsT0ycYHvqK4bP3E+qv7hUBxbkt5rhnV1CSHU2c6lz1wP2vVVYWb7zNsRCdOKdKNyxu2qa5X4v2cuhj3JCB7H6A+/p9lK0TYAA6AAD2AYraHqIzyu5FWgqkHFlt0VD8scX7eHvHvphX9fk3v/eDUxXop3V0fMTg4ScZb0FFFFSUCiiigCtF/wDqpPqN/hNb60X/AOqk+q3+E0B5L5Y/8yz/AK+D/MSvXdeROWP/ADLP+vg/zEr1Zxrigt4WkO56KPNj0H/PAGovZXLqLk0lvFL0j81xQL2bNpXIMhAJJPVV29md/VVSR89l7rUcrAqt3NizEDu59ZOMAdKdriUuWL94sSWz4k9aq3laIG+iB8GYj2qGxXKmp5mz2Z054f4dOD3vX105E5wznqWScI0alWJACZ1A4ONye9+Hur5x7nGVcokTxMR8qTGrHmoG3vyaZBYRCQyCNA56sAM79aUOfT8bD9Rv8VUg4yktDevGvRoSk5635MY+G3LNbxMxJYopJPUmk7m4/wA4/sL+dNPCW/m0P1F/dSpzZ+v/ALC/nSl+4zXaC/RRfp/A2QXJSJWCs+FXurgk7DzNQXE+b5iwRFMOGGrPy+o2PgoqdsT3E+qv7hSlzEf54/tT9y0pJOTujTacp06cZRla9l+PeWar1BcV5v0SiGBO1lJ09cKG8tup8+mPOu3iN0Y4ZXHVUYj2gbUkclLm8QnfCuffj/eq04ppyfApi6sozhSjo5cR9seLcUtj2sZtXYA6otMg1DrgHIyfKnj0f+lOHiJ7J17G4AzoJyrgdShwDt4qRkeulNXqs5b5rbiRlj2aK41rj1Nkj2EEj31tQm3oedtHDqFprjoeiedPSDBw0L2sczlhldCd0ncYLnCqdumc+qq+5Z9Mskl1dSTq7KyItpawjWzSajsNtzjcsfs8KsP0kRhuE32Rn4lzv5ruPxFVd/0+xg3l0SBkQrpOBkZc5x5Z2rpPIJjmDn/j9unwh7GKGAEZDZlKgnbWVcEeWcCmz0cekZOJxuGTs54sGRAcqVbIDKTvjIIwenr61N84wB+H3incGCb8I2NUx/0/yH+UZh527Z90kdAX/UDzTzTaWsMgmnjRtDYQsNZJU4wo7xz7KnqXL70dcNmleaW1jeSQ6nZtRJPTzqSDzJwCZUurVmOFSWFmJ6AK6kn3Crv5k5lS7l+KdXijyFKsGBP7TbH3D1D11t5v5O4XBGES0hEj9CAcqo6t19w/2pTsuCwQsWijCMRgkZ6dcbn1Vy1pq2U9nZ2Hk2qrWn5qdzygDJIAHUk4H41WnLUwF7GSQBl9ycDcNin+/wCHxTACVA4G4Bz1PsNcL8uWvzKfj/GsYTUU0+J6WIw9SrOMo27rv67vIkmekjniQGWLBBwhzg5xlqaYuHRJG0aqFRs6gCd8jB8a4G5cth/6l+1v41EJKLubYmhVr0vhqyvv1/w+8IbNtDj+gvSlfmlszn6ij99Mi8EgXVpTGoFThm6Hr41ytwOD5sfa38atCUVK5NfCVq9BUe6rW4vh7EhZN3EPhpX9wpS484N25BBGU6eoLTDHwSDBGjY4yMtjY5863Ly9bfND7W/jSEoxdxjMNXxEFDuq2u9+fkTEyCRGUnZwVyN9iMUkcFU2t8iy93qpJ6YYYDZ8s4pu4dw6OHIjXTqwTuT09tb7uwjmXTIgYeGeo9h6iqxmo3XBlcRhpVcs9FKPujvaUKCzHCgZJPQAeNV3wy0a7vSwHd7TtXJ6BQ2oA+3AGPWaav0WtyMHtCv9EyuV+zNStpapEumNQq+QGP8A7UxmoJ23mVbDzryjnskvO9+SLA5z4sk3BLuQEANA4wSNnIxp9udqrb0AXCre3KkgFoV0gkAnS+Tjz6ipXhvALK5uUF5GXDDQh1uoVs5GykDfpn2U3j0OcKBUi3IKkMCJZeoOR+1XZTlnVz57FUHQqOPDgMHNbgWF2ScDsJuv9W1Uj6AmxxKT127Y+/HV0cf5Ms71ka5i7QoCFBdwME56KwB3qLb0S8J+iKPWHlB+0NWhzDfWMr6VJwTgE4AydvIeJrKl/nPmRrSKERqrTXE0dvCHzoDyH5TY3IABOB19VCBO4ra3c8zyNBN3ug0HZR0HuH45rjPA7n5iX7hpv4vxq4sJrQzSLPBcSrbuezEbxyyA6GXScMpIIIIyNtzXdFz5Ys6qJvlSGANokCdsP2NZXSG8MZrndBN3bPVhtOcIqMYqy9epX54Fc/MTfcNYHgF19Hm+4aeb/neBobvs5uwNvIITLLC7IJMqMAbatzpxkefTGZW95mt4nKO+6lFfCswRpTiMOVBC6iRjPmPOo7PHxNPm9X7Vz6lWty/dfR5vuGtbcuXf0eb7hq1hzNbmZYVkHaOZFTZipeH9YoYbEr4jPn5VGcpcaubzhgmzGJ37ZVOCEDLI6IcbnAwD45p2ePiWW2aq+lc+pWz8s3n0ab7hrQ/K159Gm+4afpOJcQ/lI2S3EZPwQ3AcwAfGa+zAID/J8fOp6w5pgPZxvKvakMpO4RpIV+OCsRpOk5yB5HyNT2ePiXW3Ky+mPPqVMnK959Gm+4a3ry3d/R5vuGrPveeLWK3lnJcpGiy7RvlkkJEbLkd4Mds+Hjit3HuNtFYy3EKM7KmtVKNqxkZOg4Y4GW07ZxUdnj4kPbdZ/SufUq9eXbv6PN9w1sXl+6+jzfcNOHBeeoNEkz3sU9t8UoYIVkjmcsCjog2B7ukkDfI360xT8xQIxQltYYRhQj5Z2UuAu3eOkFjjoBvTs8fEo9s1ftXPqViOAXXzE33DWY4Fc/MS/cNWEOcbYzwQKXZ50aRMRvgIp0nVkd3vbb9Mb4rKPnKzOT2wAEbTAkMA0SHSzqcd9QepGfsp2ePiV+b1ftXPqV6OBXPzEv3DVj8uXcskC9sjpIvdbUMasdG94/HNcQ5/sT0lY/FiZQI5SXiP7SDRlwPErnHjXU3NtrpRxJrV4+3BRWfEOcdodIJC58T6/I1pCkobmcuJxksQkpRWhMUUA0VqcIVC82ctLewqmsxyRyJNDIAG0SxnKnB+UOoI8Qa+UUByXPLk91LbNdvFotnEyxwq+HmUEKzFzsq5JCjO/UnFLHLnBWvY7uPWghHE5Z2I1GQiOVZFC+ADEDveWcA9aKKAlL/kGZ4eIQrNGEurkXKko5ZTqjZlOGAI7gAx5mpK05duoLq4khmi7K5dZZVdGZ0kVVRuzIYAhgo+UNvX0oooDgHJV0byK4e4iYwzzSRjs2/UTKV0YDYUrtggb7k5NTXJnAGsrRLd3VyrOdSgqCJHZ+hJ6ZI6+FFFAcv6Nz/yr8N1xaex+D9npfVo169WrVjVnbGMVy8v8lyWuuINbtCGlaJmhzOBLqOlmJ0sAWO/iNsCvtFAR3/bNvgl3bpKIlniRBGhleFZUbWZAsjExhtl0KcADqabry2uXtSqSpHcYUhwhZAwYEjSzZKkAr1zg0UUAs8U5Ytwt1PfGCL4RCLV+yUqpLNkMSd3fVp07bY8c1ubk557C2iuNEsoKyzl9aFpNBXKvGQ0TDYZGehyN6KKA+QcjTLLaO1x2nZW8trMZA5dklYNlW1ZyMactnbB61jwjkieG0e1L2xUQyQRSiErKVdSqmQ6uoB30/KwOlFFAZ2XJE0clo/axn4PZNZ40uNRYDD/ACth3V236neuD/tk/wAGtYu0QSW8PYxzp2sUsbaywdSjd4YI+LbbI67kUUUA/ouABnPrPjWVFFAf/9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0" descr="data:image/jpeg;base64,/9j/4AAQSkZJRgABAQAAAQABAAD/2wCEAAkGBxAPEBUUERQVFBUXFx8UFBgSFxwcGBQXFxwXFxwdFRYZHy4sJBolHBQXIjItJSktLy46GB8zODM4NygxLisBCgoKDQ0OFxAPGjUlHyUxNywsNzE0NzUuNyw3NTcrKys2NzcvNzIsNSwsLCssLCwuNSstKywsLC40ODYsLCwsOP/AABEIADAAugMBIgACEQEDEQH/xAAbAAACAwEBAQAAAAAAAAAAAAAABQMEBgIHAf/EAD4QAAIBAwIDBQMIBwkAAAAAAAECAwAEERIhBTFBBhMiUWEHgZEyM0JicYKhwRUjVHJ0krEUFjZSssLR0vH/xAAYAQEBAQEBAAAAAAAAAAAAAAAAAgEDBP/EACkRAAIBAgMGBwEAAAAAAAAAAAABAgMxBBFBEhMhQoGhMlFxkbHR4RT/2gAMAwEAAhEDEQA/APNaKKcdnOz8/EZGjt1Uso1nUcbZA/OgE9Fbo+yzigHzcZ6/LFY++tJLeRo5kKOpwytzFAVaKt39lJbyGOVCjjBIPkwDD8DVg8Hm/soutI7oyd1nO+rnjFaBZRXefSmHGeDzWbRrMADIizLg58DZx79jQCyimfCODzXYlMQU90hmfUcYRck48+VN+Bdg76+gWaBEKMSAWcA+EkHb7RQGVorXcV9nnErWJpXiDKvibu2BKqNySPIVlo1LMAoySwAHmScAfjWAioqzd2zwyNHIul0YqwPQjpUOfTrWg4orvPpQD6daZA4orvPpQD6daZA4orvPp1oz6daA4orvPp1oz6daA4or6a+VgCvSvY/wlpFupRJGuqF4ApbDKSFOoj/Jvz9K81rX+zniENu92ZnVNdo6Lq+kx5AetAMIOwFypU/pG1TBB1CckrjqN+Y+2n09hHxXjKygM9tbRK0sug6Z2iyfCceLJ8s8jXkCqMDavS27Ytw7hFtBa3CyXDEu5XBFumc6OXPcDf61ASe0GI8Tsk4ikLwvGxhnR1Ktoz4GOQOWR/MfKlJ/w2P40/6RWm7Lcb4hOdN+6XFnPGY3KlT3eoc20jbyPlkVVtOAwtwqSzlu44Sl20iyOuoPGAAGwCOY+G9SpxdmQqkHZnlbcq3PtX+es/4GL+r1b4N2R4Skoa44nbzx4IKIpQknl49Z5fZUcFxZ8Zs4I7m4W0vLdBEJJBmOaMYxncYPv235g1RZB7MTtxD+Ck/oa1E3ZKV+CWsC3MCFZWlLmTCEPrOkMOZGobelILq6seEWU8FtOLu6uV7uSRBhIoyMELud8E9cnPSlvEuIQNwG1gDqZUuHZo/pKpMuCR5eIfGgNh2b4DJwKRrm+vIxF3TARq7EzHbGFPPHoOtZ32d8FJmlv5oZBDbgzxoEOZJDkoIxjxY2xjrivk/GIOIcF7u4kRLq0b9TrO8seBsD542+4D1p3f8AaW7gtbO04bKZmSMGadFBQdAikjG2/rgL51jaXFmNpLNij2lWJuYoOJpG0XfKI7iNlIMcq5GTkDnjHrpHnXn+a9bt76+mtp4OJukqyqFTGA0TDfUMDfpt6Urt+HWVquoRqcfTmPX31wliYK3E808XTXCPH0MDaWM03zUbv6qDj48qbwdj7xuaKn77D8q0M3axC6xxZdmIRQvhXJOB4j036A1T4tf3quyIo1Lr1DQ+QIwSxDSAAgBSdvKs260rLIlVMRO0UvUqx9h5fpTRL8TUn9xm/aE/kP8AzS4LxGZBJqcI24YuqKcll2OR1Rh7qifgF4wjYjX3udH6xWJClgevIaGOeW1Vs1tZdi93X1n2Gj9hZvozRN8RVC67IXse/d6x9Q5/Cqydm7sjUI/DjOrUmnnp+VqxnO2Ksx8G4lEcKsiaT4tEgATALHXhsDYE71WzVXNn0KUKy5k+n6JZ4mjbS6lT5MCD8DXFaCXtHeReCYpKOeHCuN/rLSi/8TlwioG5KnyV2HLPnz99XFy1R0i5cyKtFFFUWFFFFAFFFFASQTPGdSMyHzQkH4im9v2qvE5uHH11BpJRUyhGV0RKnCfiWZopO1CyfPWsEnrup+IqP9KWDfKsiP3Jz/1pDRUbmCt8sjcQVs11f2aVLzhH7POPvZ/31YTiPCV3Fux9GyfzrJUVm5Xm/cx4dPV+7NovamyT5u30n0Rc/EmoLjtsx+TGfvP+QH51kqKz+enqiVhKWqzHVz2muX5FU/dG/wATSmed5Dl2LHzY5qOiusYRjZHaMIx8KOkbBB8jnY4PuNamy7XHHdOGMbFi5nmllIDxSRELnddpOnpWUoqizYN2rjtxClqHKJHpYayqlu8kk5MpJ2fmQOZqmnaoCSOQ26a4zLo0sQumcyFhpx075sH7NqzdFAPrvtK0kLRd3hSVIy2dJRi3hAUDfr9lSW/ayRJJpFTSZpBI2hypGAy4Bwcg6uorO0UAy47xZruVZCoQhAmxyW05OpjgZbfy6CqUtwWG/wD7jlUVFAFFFFAf/9k="/>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4527640" y="1611629"/>
            <a:ext cx="795474" cy="1741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 descr="C:\Users\John\Desktop\Temp\THMPR Mode Shapes\THMPR - Mode 1.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9598" t="8750" r="10111" b="8414"/>
          <a:stretch/>
        </p:blipFill>
        <p:spPr bwMode="auto">
          <a:xfrm>
            <a:off x="1" y="1637481"/>
            <a:ext cx="1929597" cy="108569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John\Desktop\Temp\THMPR Mode Shapes\THMPR - Mode 2.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4334" t="12849" r="14086" b="7812"/>
          <a:stretch/>
        </p:blipFill>
        <p:spPr bwMode="auto">
          <a:xfrm>
            <a:off x="22225" y="2767501"/>
            <a:ext cx="1856069" cy="11219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John\Desktop\Temp\THMPR Mode Shapes\THMPR - Mode 3.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5934" t="11459" r="15339" b="7291"/>
          <a:stretch/>
        </p:blipFill>
        <p:spPr bwMode="auto">
          <a:xfrm>
            <a:off x="24379" y="3889464"/>
            <a:ext cx="1795447" cy="11576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Users\John\Desktop\Temp\Sledge Mode Shapes\Sledge - Mode 1.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1930" t="8750" r="10810" b="8414"/>
          <a:stretch/>
        </p:blipFill>
        <p:spPr bwMode="auto">
          <a:xfrm>
            <a:off x="1878294" y="1657803"/>
            <a:ext cx="1791320" cy="10474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7" descr="C:\Users\John\Desktop\Temp\Sledge Mode Shapes\Sledge - Mode 2.pn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8179" t="7292" r="18835" b="8333"/>
          <a:stretch/>
        </p:blipFill>
        <p:spPr bwMode="auto">
          <a:xfrm>
            <a:off x="1878294" y="2679790"/>
            <a:ext cx="1791320" cy="12096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C:\Users\John\Desktop\Temp\Sledge Mode Shapes\Sledge - Mode 3.pn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8681" t="6250" r="16273" b="4687"/>
          <a:stretch/>
        </p:blipFill>
        <p:spPr bwMode="auto">
          <a:xfrm>
            <a:off x="1929597" y="3765641"/>
            <a:ext cx="1740017" cy="129931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70921" y="1327112"/>
            <a:ext cx="899605" cy="369332"/>
          </a:xfrm>
          <a:prstGeom prst="rect">
            <a:avLst/>
          </a:prstGeom>
          <a:noFill/>
        </p:spPr>
        <p:txBody>
          <a:bodyPr wrap="none" rtlCol="0">
            <a:spAutoFit/>
          </a:bodyPr>
          <a:lstStyle/>
          <a:p>
            <a:pPr algn="ctr"/>
            <a:r>
              <a:rPr lang="en-US" b="1" u="sng" dirty="0" smtClean="0"/>
              <a:t>THMPR</a:t>
            </a:r>
            <a:endParaRPr lang="en-US" b="1" u="sng" dirty="0"/>
          </a:p>
        </p:txBody>
      </p:sp>
      <p:cxnSp>
        <p:nvCxnSpPr>
          <p:cNvPr id="13" name="Straight Connector 12"/>
          <p:cNvCxnSpPr/>
          <p:nvPr/>
        </p:nvCxnSpPr>
        <p:spPr>
          <a:xfrm flipH="1">
            <a:off x="4572001" y="1727290"/>
            <a:ext cx="11645" cy="4210050"/>
          </a:xfrm>
          <a:prstGeom prst="line">
            <a:avLst/>
          </a:prstGeom>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2333769" y="1327112"/>
            <a:ext cx="889987" cy="369332"/>
          </a:xfrm>
          <a:prstGeom prst="rect">
            <a:avLst/>
          </a:prstGeom>
          <a:noFill/>
        </p:spPr>
        <p:txBody>
          <a:bodyPr wrap="none" rtlCol="0">
            <a:spAutoFit/>
          </a:bodyPr>
          <a:lstStyle/>
          <a:p>
            <a:pPr algn="ctr"/>
            <a:r>
              <a:rPr lang="en-US" b="1" u="sng" dirty="0" smtClean="0"/>
              <a:t>MIMO</a:t>
            </a:r>
            <a:endParaRPr lang="en-US" b="1" u="sng" dirty="0"/>
          </a:p>
        </p:txBody>
      </p:sp>
      <p:sp>
        <p:nvSpPr>
          <p:cNvPr id="41" name="TextBox 40"/>
          <p:cNvSpPr txBox="1"/>
          <p:nvPr/>
        </p:nvSpPr>
        <p:spPr>
          <a:xfrm>
            <a:off x="1727445" y="1327112"/>
            <a:ext cx="428131" cy="369332"/>
          </a:xfrm>
          <a:prstGeom prst="rect">
            <a:avLst/>
          </a:prstGeom>
          <a:noFill/>
        </p:spPr>
        <p:txBody>
          <a:bodyPr wrap="none" rtlCol="0">
            <a:spAutoFit/>
          </a:bodyPr>
          <a:lstStyle/>
          <a:p>
            <a:pPr algn="ctr"/>
            <a:r>
              <a:rPr lang="en-US" b="1" u="sng" dirty="0" smtClean="0"/>
              <a:t>VS</a:t>
            </a:r>
            <a:endParaRPr lang="en-US" b="1" u="sng" dirty="0"/>
          </a:p>
        </p:txBody>
      </p:sp>
      <p:sp>
        <p:nvSpPr>
          <p:cNvPr id="42" name="TextBox 41"/>
          <p:cNvSpPr txBox="1"/>
          <p:nvPr/>
        </p:nvSpPr>
        <p:spPr>
          <a:xfrm>
            <a:off x="3664805" y="2031962"/>
            <a:ext cx="918841" cy="369332"/>
          </a:xfrm>
          <a:prstGeom prst="rect">
            <a:avLst/>
          </a:prstGeom>
          <a:noFill/>
        </p:spPr>
        <p:txBody>
          <a:bodyPr wrap="none" rtlCol="0">
            <a:spAutoFit/>
          </a:bodyPr>
          <a:lstStyle/>
          <a:p>
            <a:pPr algn="ctr"/>
            <a:r>
              <a:rPr lang="en-US" b="1" dirty="0" smtClean="0"/>
              <a:t>Mode 1</a:t>
            </a:r>
            <a:endParaRPr lang="en-US" b="1" dirty="0"/>
          </a:p>
        </p:txBody>
      </p:sp>
      <p:sp>
        <p:nvSpPr>
          <p:cNvPr id="43" name="TextBox 42"/>
          <p:cNvSpPr txBox="1"/>
          <p:nvPr/>
        </p:nvSpPr>
        <p:spPr>
          <a:xfrm>
            <a:off x="3664805" y="3140126"/>
            <a:ext cx="918841" cy="369332"/>
          </a:xfrm>
          <a:prstGeom prst="rect">
            <a:avLst/>
          </a:prstGeom>
          <a:noFill/>
        </p:spPr>
        <p:txBody>
          <a:bodyPr wrap="none" rtlCol="0">
            <a:spAutoFit/>
          </a:bodyPr>
          <a:lstStyle/>
          <a:p>
            <a:pPr algn="ctr"/>
            <a:r>
              <a:rPr lang="en-US" b="1" dirty="0" smtClean="0"/>
              <a:t>Mode 2</a:t>
            </a:r>
            <a:endParaRPr lang="en-US" b="1" dirty="0"/>
          </a:p>
        </p:txBody>
      </p:sp>
      <p:sp>
        <p:nvSpPr>
          <p:cNvPr id="44" name="TextBox 43"/>
          <p:cNvSpPr txBox="1"/>
          <p:nvPr/>
        </p:nvSpPr>
        <p:spPr>
          <a:xfrm>
            <a:off x="3664805" y="4230632"/>
            <a:ext cx="918841" cy="369332"/>
          </a:xfrm>
          <a:prstGeom prst="rect">
            <a:avLst/>
          </a:prstGeom>
          <a:noFill/>
        </p:spPr>
        <p:txBody>
          <a:bodyPr wrap="none" rtlCol="0">
            <a:spAutoFit/>
          </a:bodyPr>
          <a:lstStyle/>
          <a:p>
            <a:pPr algn="ctr"/>
            <a:r>
              <a:rPr lang="en-US" b="1" dirty="0" smtClean="0"/>
              <a:t>Mode 3</a:t>
            </a:r>
            <a:endParaRPr lang="en-US" b="1" dirty="0"/>
          </a:p>
        </p:txBody>
      </p:sp>
      <p:pic>
        <p:nvPicPr>
          <p:cNvPr id="45" name="Picture 5" descr="C:\Users\John\Desktop\Temp\THMPR Mode Shapes\THMPR - Mode 4.png"/>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14490" t="8024" r="13792" b="6004"/>
          <a:stretch/>
        </p:blipFill>
        <p:spPr bwMode="auto">
          <a:xfrm>
            <a:off x="-10942" y="4975315"/>
            <a:ext cx="1830784" cy="11968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 descr="C:\Users\John\Desktop\Temp\Sledge Mode Shapes\Sledge - Mode 4.png"/>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4194" t="10067" r="12806" b="6250"/>
          <a:stretch/>
        </p:blipFill>
        <p:spPr bwMode="auto">
          <a:xfrm>
            <a:off x="1819842" y="5017166"/>
            <a:ext cx="1844963" cy="115343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3664805" y="5389091"/>
            <a:ext cx="918841" cy="369332"/>
          </a:xfrm>
          <a:prstGeom prst="rect">
            <a:avLst/>
          </a:prstGeom>
          <a:noFill/>
        </p:spPr>
        <p:txBody>
          <a:bodyPr wrap="none" rtlCol="0">
            <a:spAutoFit/>
          </a:bodyPr>
          <a:lstStyle/>
          <a:p>
            <a:pPr algn="ctr"/>
            <a:r>
              <a:rPr lang="en-US" b="1" dirty="0" smtClean="0"/>
              <a:t>Mode 4</a:t>
            </a:r>
            <a:endParaRPr lang="en-US" b="1" dirty="0"/>
          </a:p>
        </p:txBody>
      </p:sp>
      <p:sp>
        <p:nvSpPr>
          <p:cNvPr id="48" name="TextBox 47"/>
          <p:cNvSpPr txBox="1"/>
          <p:nvPr/>
        </p:nvSpPr>
        <p:spPr>
          <a:xfrm>
            <a:off x="4572000" y="2031962"/>
            <a:ext cx="918841" cy="369332"/>
          </a:xfrm>
          <a:prstGeom prst="rect">
            <a:avLst/>
          </a:prstGeom>
          <a:noFill/>
        </p:spPr>
        <p:txBody>
          <a:bodyPr wrap="none" rtlCol="0">
            <a:spAutoFit/>
          </a:bodyPr>
          <a:lstStyle/>
          <a:p>
            <a:pPr algn="ctr"/>
            <a:r>
              <a:rPr lang="en-US" b="1" dirty="0" smtClean="0"/>
              <a:t>Mode 5</a:t>
            </a:r>
            <a:endParaRPr lang="en-US" b="1" dirty="0"/>
          </a:p>
        </p:txBody>
      </p:sp>
      <p:sp>
        <p:nvSpPr>
          <p:cNvPr id="49" name="TextBox 48"/>
          <p:cNvSpPr txBox="1"/>
          <p:nvPr/>
        </p:nvSpPr>
        <p:spPr>
          <a:xfrm>
            <a:off x="4572000" y="3140126"/>
            <a:ext cx="918841" cy="369332"/>
          </a:xfrm>
          <a:prstGeom prst="rect">
            <a:avLst/>
          </a:prstGeom>
          <a:noFill/>
        </p:spPr>
        <p:txBody>
          <a:bodyPr wrap="none" rtlCol="0">
            <a:spAutoFit/>
          </a:bodyPr>
          <a:lstStyle/>
          <a:p>
            <a:pPr algn="ctr"/>
            <a:r>
              <a:rPr lang="en-US" b="1" dirty="0" smtClean="0"/>
              <a:t>Mode 6</a:t>
            </a:r>
            <a:endParaRPr lang="en-US" b="1" dirty="0"/>
          </a:p>
        </p:txBody>
      </p:sp>
      <p:sp>
        <p:nvSpPr>
          <p:cNvPr id="50" name="TextBox 49"/>
          <p:cNvSpPr txBox="1"/>
          <p:nvPr/>
        </p:nvSpPr>
        <p:spPr>
          <a:xfrm>
            <a:off x="4572000" y="4230632"/>
            <a:ext cx="918841" cy="369332"/>
          </a:xfrm>
          <a:prstGeom prst="rect">
            <a:avLst/>
          </a:prstGeom>
          <a:noFill/>
        </p:spPr>
        <p:txBody>
          <a:bodyPr wrap="none" rtlCol="0">
            <a:spAutoFit/>
          </a:bodyPr>
          <a:lstStyle/>
          <a:p>
            <a:pPr algn="ctr"/>
            <a:r>
              <a:rPr lang="en-US" b="1" dirty="0" smtClean="0"/>
              <a:t>Mode 7</a:t>
            </a:r>
            <a:endParaRPr lang="en-US" b="1" dirty="0"/>
          </a:p>
        </p:txBody>
      </p:sp>
      <p:sp>
        <p:nvSpPr>
          <p:cNvPr id="51" name="TextBox 50"/>
          <p:cNvSpPr txBox="1"/>
          <p:nvPr/>
        </p:nvSpPr>
        <p:spPr>
          <a:xfrm>
            <a:off x="4572000" y="5389091"/>
            <a:ext cx="918841" cy="369332"/>
          </a:xfrm>
          <a:prstGeom prst="rect">
            <a:avLst/>
          </a:prstGeom>
          <a:noFill/>
        </p:spPr>
        <p:txBody>
          <a:bodyPr wrap="none" rtlCol="0">
            <a:spAutoFit/>
          </a:bodyPr>
          <a:lstStyle/>
          <a:p>
            <a:pPr algn="ctr"/>
            <a:r>
              <a:rPr lang="en-US" b="1" dirty="0" smtClean="0"/>
              <a:t>Mode 8</a:t>
            </a:r>
            <a:endParaRPr lang="en-US" b="1" dirty="0"/>
          </a:p>
        </p:txBody>
      </p:sp>
      <p:sp>
        <p:nvSpPr>
          <p:cNvPr id="52" name="TextBox 51"/>
          <p:cNvSpPr txBox="1"/>
          <p:nvPr/>
        </p:nvSpPr>
        <p:spPr>
          <a:xfrm>
            <a:off x="5928746" y="1327112"/>
            <a:ext cx="899605" cy="369332"/>
          </a:xfrm>
          <a:prstGeom prst="rect">
            <a:avLst/>
          </a:prstGeom>
          <a:noFill/>
        </p:spPr>
        <p:txBody>
          <a:bodyPr wrap="none" rtlCol="0">
            <a:spAutoFit/>
          </a:bodyPr>
          <a:lstStyle/>
          <a:p>
            <a:pPr algn="ctr"/>
            <a:r>
              <a:rPr lang="en-US" b="1" u="sng" dirty="0" smtClean="0"/>
              <a:t>THMPR</a:t>
            </a:r>
            <a:endParaRPr lang="en-US" b="1" u="sng" dirty="0"/>
          </a:p>
        </p:txBody>
      </p:sp>
      <p:sp>
        <p:nvSpPr>
          <p:cNvPr id="53" name="TextBox 52"/>
          <p:cNvSpPr txBox="1"/>
          <p:nvPr/>
        </p:nvSpPr>
        <p:spPr>
          <a:xfrm>
            <a:off x="7791593" y="1327112"/>
            <a:ext cx="889987" cy="369332"/>
          </a:xfrm>
          <a:prstGeom prst="rect">
            <a:avLst/>
          </a:prstGeom>
          <a:noFill/>
        </p:spPr>
        <p:txBody>
          <a:bodyPr wrap="none" rtlCol="0">
            <a:spAutoFit/>
          </a:bodyPr>
          <a:lstStyle/>
          <a:p>
            <a:pPr algn="ctr"/>
            <a:r>
              <a:rPr lang="en-US" b="1" u="sng" dirty="0" smtClean="0"/>
              <a:t>MIMO</a:t>
            </a:r>
            <a:endParaRPr lang="en-US" b="1" u="sng" dirty="0"/>
          </a:p>
        </p:txBody>
      </p:sp>
      <p:sp>
        <p:nvSpPr>
          <p:cNvPr id="54" name="TextBox 53"/>
          <p:cNvSpPr txBox="1"/>
          <p:nvPr/>
        </p:nvSpPr>
        <p:spPr>
          <a:xfrm>
            <a:off x="7185270" y="1327112"/>
            <a:ext cx="428131" cy="369332"/>
          </a:xfrm>
          <a:prstGeom prst="rect">
            <a:avLst/>
          </a:prstGeom>
          <a:noFill/>
        </p:spPr>
        <p:txBody>
          <a:bodyPr wrap="none" rtlCol="0">
            <a:spAutoFit/>
          </a:bodyPr>
          <a:lstStyle/>
          <a:p>
            <a:pPr algn="ctr"/>
            <a:r>
              <a:rPr lang="en-US" b="1" u="sng" dirty="0" smtClean="0"/>
              <a:t>VS</a:t>
            </a:r>
            <a:endParaRPr lang="en-US" b="1" u="sng" dirty="0"/>
          </a:p>
        </p:txBody>
      </p:sp>
      <p:pic>
        <p:nvPicPr>
          <p:cNvPr id="55" name="Picture 2" descr="C:\Users\John\Desktop\Temp\THMPR Mode Shapes\THMPR - Mode 5.png"/>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13960" t="7293" r="13767" b="8024"/>
          <a:stretch/>
        </p:blipFill>
        <p:spPr bwMode="auto">
          <a:xfrm>
            <a:off x="5490841" y="1681025"/>
            <a:ext cx="1826921" cy="116744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C:\Users\John\Desktop\Temp\Sledge Mode Shapes\Sledge - Mode 5.png"/>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7858" t="5729" r="16717" b="8024"/>
          <a:stretch/>
        </p:blipFill>
        <p:spPr bwMode="auto">
          <a:xfrm>
            <a:off x="7283423" y="1632039"/>
            <a:ext cx="184963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C:\Users\John\Desktop\Temp\THMPR Mode Shapes\THMPR - Mode 6.png"/>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17758" t="9499" r="13943" b="5605"/>
          <a:stretch/>
        </p:blipFill>
        <p:spPr bwMode="auto">
          <a:xfrm>
            <a:off x="5490841" y="2789181"/>
            <a:ext cx="1792582" cy="12151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7" descr="C:\Users\John\Desktop\Temp\Sledge Mode Shapes\Sledge - Mode 6.png"/>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36" t="5578" r="17859" b="4378"/>
          <a:stretch/>
        </p:blipFill>
        <p:spPr bwMode="auto">
          <a:xfrm>
            <a:off x="7317762" y="2713680"/>
            <a:ext cx="1815296" cy="130973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C:\Users\John\Desktop\Temp\THMPR Mode Shapes\THMPR - Mode 7.png"/>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l="15054" t="6691" r="12930" b="8998"/>
          <a:stretch/>
        </p:blipFill>
        <p:spPr bwMode="auto">
          <a:xfrm>
            <a:off x="5490841" y="3832907"/>
            <a:ext cx="1810033" cy="115568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C:\Users\John\Desktop\Temp\Sledge Mode Shapes\Sledge - Mode 7.png"/>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l="18210" t="7780" r="18439" b="4087"/>
          <a:stretch/>
        </p:blipFill>
        <p:spPr bwMode="auto">
          <a:xfrm>
            <a:off x="7283423" y="3832314"/>
            <a:ext cx="1849635" cy="122469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5" descr="C:\Users\John\Desktop\Temp\THMPR Mode Shapes\THMPR - Mode 8.png"/>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18720" t="9848" r="17300" b="6676"/>
          <a:stretch/>
        </p:blipFill>
        <p:spPr bwMode="auto">
          <a:xfrm>
            <a:off x="5490841" y="4899114"/>
            <a:ext cx="1810033" cy="127092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9" descr="C:\Users\John\Desktop\Temp\Sledge Mode Shapes\Sledge - Mode 8.png"/>
          <p:cNvPicPr>
            <a:picLocks noChangeAspect="1" noChangeArrowheads="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l="19758" t="8885" r="17621" b="8257"/>
          <a:stretch/>
        </p:blipFill>
        <p:spPr bwMode="auto">
          <a:xfrm>
            <a:off x="7317762" y="4899115"/>
            <a:ext cx="1815296" cy="1241419"/>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1981200" y="253425"/>
            <a:ext cx="6806970" cy="861774"/>
          </a:xfrm>
          <a:prstGeom prst="rect">
            <a:avLst/>
          </a:prstGeom>
          <a:noFill/>
        </p:spPr>
        <p:txBody>
          <a:bodyPr wrap="squar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THMPR Comparison with MIMO*</a:t>
            </a:r>
          </a:p>
          <a:p>
            <a:r>
              <a:rPr lang="en-US" dirty="0" smtClean="0">
                <a:solidFill>
                  <a:schemeClr val="bg1"/>
                </a:solidFill>
                <a:latin typeface="Times New Roman" panose="02020603050405020304" pitchFamily="18" charset="0"/>
                <a:cs typeface="Times New Roman" panose="02020603050405020304" pitchFamily="18" charset="0"/>
              </a:rPr>
              <a:t>*Best practices approach to modal impact testing </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296074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IIS Color Theme 1">
      <a:dk1>
        <a:srgbClr val="000000"/>
      </a:dk1>
      <a:lt1>
        <a:sysClr val="window" lastClr="FFFFFF"/>
      </a:lt1>
      <a:dk2>
        <a:srgbClr val="004731"/>
      </a:dk2>
      <a:lt2>
        <a:srgbClr val="94CA53"/>
      </a:lt2>
      <a:accent1>
        <a:srgbClr val="E36C09"/>
      </a:accent1>
      <a:accent2>
        <a:srgbClr val="974806"/>
      </a:accent2>
      <a:accent3>
        <a:srgbClr val="76923C"/>
      </a:accent3>
      <a:accent4>
        <a:srgbClr val="938953"/>
      </a:accent4>
      <a:accent5>
        <a:srgbClr val="974806"/>
      </a:accent5>
      <a:accent6>
        <a:srgbClr val="823918"/>
      </a:accent6>
      <a:hlink>
        <a:srgbClr val="94CA53"/>
      </a:hlink>
      <a:folHlink>
        <a:srgbClr val="823918"/>
      </a:folHlink>
    </a:clrScheme>
    <a:fontScheme name="Custom 2">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fontScale="92500" lnSpcReduction="20000"/>
      </a:bodyPr>
      <a:lstStyle>
        <a:defPPr algn="r">
          <a:defRPr dirty="0"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8047</TotalTime>
  <Words>1383</Words>
  <Application>Microsoft Office PowerPoint</Application>
  <PresentationFormat>On-screen Show (4:3)</PresentationFormat>
  <Paragraphs>361</Paragraphs>
  <Slides>24</Slides>
  <Notes>9</Notes>
  <HiddenSlides>0</HiddenSlides>
  <MMClips>1</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Load Rating of Northampton County Bridge via THMPR</vt:lpstr>
      <vt:lpstr>Presentation Outline</vt:lpstr>
      <vt:lpstr>AASHTO Manual for Bridge Evaluation</vt:lpstr>
      <vt:lpstr>AAHSTO MBE Relevant Provision</vt:lpstr>
      <vt:lpstr>AAHSTO MBE Relevant Provision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FE Modeling and Rating Assumptions</vt:lpstr>
      <vt:lpstr>Summary of Load Rating Results (Strength I)</vt:lpstr>
      <vt:lpstr>AASHTO Manual for Bridge Evaluation</vt:lpstr>
      <vt:lpstr>Summary</vt:lpstr>
      <vt:lpstr>Discussion Points</vt:lpstr>
      <vt:lpstr>Load Rating of Northampton County Bridge via THMPR</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nsmith</dc:creator>
  <cp:lastModifiedBy>Frank Moon</cp:lastModifiedBy>
  <cp:revision>462</cp:revision>
  <cp:lastPrinted>2013-01-30T15:17:53Z</cp:lastPrinted>
  <dcterms:created xsi:type="dcterms:W3CDTF">2010-05-13T17:51:22Z</dcterms:created>
  <dcterms:modified xsi:type="dcterms:W3CDTF">2015-09-10T14:49:41Z</dcterms:modified>
</cp:coreProperties>
</file>